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6" r:id="rId4"/>
    <p:sldId id="268" r:id="rId5"/>
    <p:sldId id="270" r:id="rId6"/>
    <p:sldId id="331" r:id="rId7"/>
    <p:sldId id="332" r:id="rId8"/>
    <p:sldId id="333" r:id="rId9"/>
    <p:sldId id="335" r:id="rId10"/>
    <p:sldId id="334" r:id="rId11"/>
    <p:sldId id="336" r:id="rId12"/>
    <p:sldId id="337" r:id="rId13"/>
    <p:sldId id="272" r:id="rId14"/>
    <p:sldId id="274" r:id="rId15"/>
    <p:sldId id="276" r:id="rId16"/>
    <p:sldId id="278" r:id="rId17"/>
    <p:sldId id="282" r:id="rId18"/>
    <p:sldId id="284" r:id="rId19"/>
    <p:sldId id="286" r:id="rId20"/>
    <p:sldId id="288" r:id="rId21"/>
    <p:sldId id="290" r:id="rId22"/>
    <p:sldId id="292" r:id="rId23"/>
    <p:sldId id="294" r:id="rId24"/>
    <p:sldId id="296" r:id="rId25"/>
    <p:sldId id="300" r:id="rId26"/>
    <p:sldId id="302" r:id="rId27"/>
    <p:sldId id="304" r:id="rId28"/>
    <p:sldId id="306" r:id="rId29"/>
    <p:sldId id="308" r:id="rId30"/>
    <p:sldId id="310" r:id="rId31"/>
    <p:sldId id="312" r:id="rId32"/>
    <p:sldId id="314" r:id="rId33"/>
    <p:sldId id="318" r:id="rId34"/>
    <p:sldId id="320" r:id="rId35"/>
    <p:sldId id="322" r:id="rId36"/>
    <p:sldId id="324" r:id="rId37"/>
    <p:sldId id="326" r:id="rId38"/>
    <p:sldId id="328" r:id="rId39"/>
    <p:sldId id="339" r:id="rId40"/>
    <p:sldId id="329"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94640"/>
  </p:normalViewPr>
  <p:slideViewPr>
    <p:cSldViewPr snapToGrid="0">
      <p:cViewPr varScale="1">
        <p:scale>
          <a:sx n="102" d="100"/>
          <a:sy n="102" d="100"/>
        </p:scale>
        <p:origin x="9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al__ma_Sayfas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al__ma_Sayfas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al__ma_Sayfas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al__ma_Sayfas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al__ma_Sayfas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al__ma_Sayfas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al__ma_Sayfas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al__ma_Sayfas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al__ma_Sayfas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al__ma_Sayfas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al__ma_Sayfas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al__ma_Sayfas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al__ma_Sayfas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al__ma_Sayfas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al__ma_Sayfas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al__ma_Sayfas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al__ma_Sayfas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al__ma_Sayfas_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al__ma_Sayfas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al__ma_Sayfas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al__ma_Sayfas_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al__ma_Sayfas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al__ma_Sayfas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al__ma_Sayfas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Sheet1!$A$2:$A$29</c:f>
              <c:strCache>
                <c:ptCount val="28"/>
                <c:pt idx="0">
                  <c:v>1980/81</c:v>
                </c:pt>
                <c:pt idx="1">
                  <c:v>1985/86</c:v>
                </c:pt>
                <c:pt idx="2">
                  <c:v>1990/91</c:v>
                </c:pt>
                <c:pt idx="3">
                  <c:v>1995/96</c:v>
                </c:pt>
                <c:pt idx="4">
                  <c:v>2000/01</c:v>
                </c:pt>
                <c:pt idx="5">
                  <c:v>2001/02</c:v>
                </c:pt>
                <c:pt idx="6">
                  <c:v>2002/03</c:v>
                </c:pt>
                <c:pt idx="7">
                  <c:v>2003/04</c:v>
                </c:pt>
                <c:pt idx="8">
                  <c:v>2004/05</c:v>
                </c:pt>
                <c:pt idx="9">
                  <c:v>2005/06</c:v>
                </c:pt>
                <c:pt idx="10">
                  <c:v>2006/07</c:v>
                </c:pt>
                <c:pt idx="11">
                  <c:v>2007/08</c:v>
                </c:pt>
                <c:pt idx="12">
                  <c:v>2008/09</c:v>
                </c:pt>
                <c:pt idx="13">
                  <c:v>2009/10</c:v>
                </c:pt>
                <c:pt idx="14">
                  <c:v>2010/11</c:v>
                </c:pt>
                <c:pt idx="15">
                  <c:v>2011/12</c:v>
                </c:pt>
                <c:pt idx="16">
                  <c:v>2012/13</c:v>
                </c:pt>
                <c:pt idx="17">
                  <c:v>2013/14</c:v>
                </c:pt>
                <c:pt idx="18">
                  <c:v>2014/15</c:v>
                </c:pt>
                <c:pt idx="19">
                  <c:v>2015/16</c:v>
                </c:pt>
                <c:pt idx="20">
                  <c:v>2016/17</c:v>
                </c:pt>
                <c:pt idx="21">
                  <c:v>2017/18</c:v>
                </c:pt>
                <c:pt idx="22">
                  <c:v>2018/19</c:v>
                </c:pt>
                <c:pt idx="23">
                  <c:v>2019/20</c:v>
                </c:pt>
                <c:pt idx="24">
                  <c:v>2020/21</c:v>
                </c:pt>
                <c:pt idx="25">
                  <c:v>2021/22</c:v>
                </c:pt>
                <c:pt idx="26">
                  <c:v>2022/23*</c:v>
                </c:pt>
                <c:pt idx="27">
                  <c:v>2023/24**</c:v>
                </c:pt>
              </c:strCache>
            </c:strRef>
          </c:cat>
          <c:val>
            <c:numRef>
              <c:f>Sheet1!$B$2:$B$29</c:f>
              <c:numCache>
                <c:formatCode>General</c:formatCode>
                <c:ptCount val="28"/>
                <c:pt idx="0">
                  <c:v>1695</c:v>
                </c:pt>
                <c:pt idx="1">
                  <c:v>1975</c:v>
                </c:pt>
                <c:pt idx="2">
                  <c:v>2506</c:v>
                </c:pt>
                <c:pt idx="3">
                  <c:v>2915</c:v>
                </c:pt>
                <c:pt idx="4">
                  <c:v>2858</c:v>
                </c:pt>
                <c:pt idx="5">
                  <c:v>2867</c:v>
                </c:pt>
                <c:pt idx="6">
                  <c:v>3169</c:v>
                </c:pt>
                <c:pt idx="7">
                  <c:v>3537</c:v>
                </c:pt>
                <c:pt idx="8">
                  <c:v>3377</c:v>
                </c:pt>
                <c:pt idx="9">
                  <c:v>3759</c:v>
                </c:pt>
                <c:pt idx="10">
                  <c:v>3376</c:v>
                </c:pt>
                <c:pt idx="11">
                  <c:v>3731</c:v>
                </c:pt>
                <c:pt idx="12">
                  <c:v>3593</c:v>
                </c:pt>
                <c:pt idx="13">
                  <c:v>3635</c:v>
                </c:pt>
                <c:pt idx="14">
                  <c:v>4312</c:v>
                </c:pt>
                <c:pt idx="15">
                  <c:v>4085</c:v>
                </c:pt>
                <c:pt idx="16">
                  <c:v>3945</c:v>
                </c:pt>
                <c:pt idx="17">
                  <c:v>4372</c:v>
                </c:pt>
                <c:pt idx="18">
                  <c:v>4251</c:v>
                </c:pt>
                <c:pt idx="19">
                  <c:v>3965</c:v>
                </c:pt>
                <c:pt idx="20">
                  <c:v>4744</c:v>
                </c:pt>
                <c:pt idx="21">
                  <c:v>4651</c:v>
                </c:pt>
                <c:pt idx="22">
                  <c:v>4784</c:v>
                </c:pt>
                <c:pt idx="23">
                  <c:v>4735</c:v>
                </c:pt>
                <c:pt idx="24">
                  <c:v>5242</c:v>
                </c:pt>
                <c:pt idx="25">
                  <c:v>4824</c:v>
                </c:pt>
                <c:pt idx="26">
                  <c:v>4996</c:v>
                </c:pt>
                <c:pt idx="27">
                  <c:v>4449</c:v>
                </c:pt>
              </c:numCache>
            </c:numRef>
          </c:val>
          <c:extLst>
            <c:ext xmlns:c16="http://schemas.microsoft.com/office/drawing/2014/chart" uri="{C3380CC4-5D6E-409C-BE32-E72D297353CC}">
              <c16:uniqueId val="{0000001C-9E0F-43D3-8240-653A1A1BB39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Kakao Miktarı (1,000</a:t>
                </a:r>
                <a:r>
                  <a:rPr lang="tr-TR" sz="1100" b="0" baseline="0" dirty="0">
                    <a:solidFill>
                      <a:srgbClr val="0F2741"/>
                    </a:solidFill>
                    <a:latin typeface="Open Sans"/>
                  </a:rPr>
                  <a:t> ton)</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Fildişi Cumhuriyeti</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Sheet1!$B$2:$B$5</c:f>
              <c:numCache>
                <c:formatCode>General</c:formatCode>
                <c:ptCount val="4"/>
                <c:pt idx="0">
                  <c:v>2248</c:v>
                </c:pt>
                <c:pt idx="1">
                  <c:v>2121</c:v>
                </c:pt>
                <c:pt idx="2">
                  <c:v>2241</c:v>
                </c:pt>
                <c:pt idx="3">
                  <c:v>1800</c:v>
                </c:pt>
              </c:numCache>
            </c:numRef>
          </c:val>
          <c:extLst>
            <c:ext xmlns:c16="http://schemas.microsoft.com/office/drawing/2014/chart" uri="{C3380CC4-5D6E-409C-BE32-E72D297353CC}">
              <c16:uniqueId val="{00000004-A344-44C1-88A2-412C4B8FA99D}"/>
            </c:ext>
          </c:extLst>
        </c:ser>
        <c:ser>
          <c:idx val="1"/>
          <c:order val="1"/>
          <c:tx>
            <c:strRef>
              <c:f>Sheet1!$C$1</c:f>
              <c:strCache>
                <c:ptCount val="1"/>
                <c:pt idx="0">
                  <c:v>Gana</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Sheet1!$C$2:$C$5</c:f>
              <c:numCache>
                <c:formatCode>General</c:formatCode>
                <c:ptCount val="4"/>
                <c:pt idx="0">
                  <c:v>1047</c:v>
                </c:pt>
                <c:pt idx="1">
                  <c:v>683</c:v>
                </c:pt>
                <c:pt idx="2">
                  <c:v>654</c:v>
                </c:pt>
                <c:pt idx="3">
                  <c:v>580</c:v>
                </c:pt>
              </c:numCache>
            </c:numRef>
          </c:val>
          <c:extLst>
            <c:ext xmlns:c16="http://schemas.microsoft.com/office/drawing/2014/chart" uri="{C3380CC4-5D6E-409C-BE32-E72D297353CC}">
              <c16:uniqueId val="{00000009-A344-44C1-88A2-412C4B8FA99D}"/>
            </c:ext>
          </c:extLst>
        </c:ser>
        <c:ser>
          <c:idx val="2"/>
          <c:order val="2"/>
          <c:tx>
            <c:strRef>
              <c:f>Sheet1!$D$1</c:f>
              <c:strCache>
                <c:ptCount val="1"/>
                <c:pt idx="0">
                  <c:v>Ekvador</c:v>
                </c:pt>
              </c:strCache>
            </c:strRef>
          </c:tx>
          <c:spPr>
            <a:solidFill>
              <a:srgbClr val="BABABA"/>
            </a:solidFill>
            <a:ln>
              <a:solidFill>
                <a:srgbClr val="BABABA"/>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Sheet1!$D$2:$D$5</c:f>
              <c:numCache>
                <c:formatCode>General</c:formatCode>
                <c:ptCount val="4"/>
                <c:pt idx="0">
                  <c:v>365</c:v>
                </c:pt>
                <c:pt idx="1">
                  <c:v>365</c:v>
                </c:pt>
                <c:pt idx="2">
                  <c:v>354</c:v>
                </c:pt>
                <c:pt idx="3">
                  <c:v>430</c:v>
                </c:pt>
              </c:numCache>
            </c:numRef>
          </c:val>
          <c:extLst>
            <c:ext xmlns:c16="http://schemas.microsoft.com/office/drawing/2014/chart" uri="{C3380CC4-5D6E-409C-BE32-E72D297353CC}">
              <c16:uniqueId val="{0000000E-A344-44C1-88A2-412C4B8FA99D}"/>
            </c:ext>
          </c:extLst>
        </c:ser>
        <c:ser>
          <c:idx val="3"/>
          <c:order val="3"/>
          <c:tx>
            <c:strRef>
              <c:f>Sheet1!$E$1</c:f>
              <c:strCache>
                <c:ptCount val="1"/>
                <c:pt idx="0">
                  <c:v>Kamerun</c:v>
                </c:pt>
              </c:strCache>
            </c:strRef>
          </c:tx>
          <c:spPr>
            <a:solidFill>
              <a:srgbClr val="A60B0B"/>
            </a:solidFill>
            <a:ln>
              <a:solidFill>
                <a:srgbClr val="A60B0B"/>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Sheet1!$E$2:$E$5</c:f>
              <c:numCache>
                <c:formatCode>General</c:formatCode>
                <c:ptCount val="4"/>
                <c:pt idx="0">
                  <c:v>292</c:v>
                </c:pt>
                <c:pt idx="1">
                  <c:v>295</c:v>
                </c:pt>
                <c:pt idx="2">
                  <c:v>290</c:v>
                </c:pt>
                <c:pt idx="3">
                  <c:v>300</c:v>
                </c:pt>
              </c:numCache>
            </c:numRef>
          </c:val>
          <c:extLst>
            <c:ext xmlns:c16="http://schemas.microsoft.com/office/drawing/2014/chart" uri="{C3380CC4-5D6E-409C-BE32-E72D297353CC}">
              <c16:uniqueId val="{00000013-A344-44C1-88A2-412C4B8FA99D}"/>
            </c:ext>
          </c:extLst>
        </c:ser>
        <c:ser>
          <c:idx val="4"/>
          <c:order val="4"/>
          <c:tx>
            <c:strRef>
              <c:f>Sheet1!$F$1</c:f>
              <c:strCache>
                <c:ptCount val="1"/>
                <c:pt idx="0">
                  <c:v>Nijerya</c:v>
                </c:pt>
              </c:strCache>
            </c:strRef>
          </c:tx>
          <c:spPr>
            <a:solidFill>
              <a:srgbClr val="87BC24"/>
            </a:solidFill>
            <a:ln>
              <a:solidFill>
                <a:srgbClr val="87BC24"/>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Sheet1!$F$2:$F$5</c:f>
              <c:numCache>
                <c:formatCode>General</c:formatCode>
                <c:ptCount val="4"/>
                <c:pt idx="0">
                  <c:v>290</c:v>
                </c:pt>
                <c:pt idx="1">
                  <c:v>280</c:v>
                </c:pt>
                <c:pt idx="2">
                  <c:v>280</c:v>
                </c:pt>
                <c:pt idx="3">
                  <c:v>270</c:v>
                </c:pt>
              </c:numCache>
            </c:numRef>
          </c:val>
          <c:extLst>
            <c:ext xmlns:c16="http://schemas.microsoft.com/office/drawing/2014/chart" uri="{C3380CC4-5D6E-409C-BE32-E72D297353CC}">
              <c16:uniqueId val="{00000018-A344-44C1-88A2-412C4B8FA99D}"/>
            </c:ext>
          </c:extLst>
        </c:ser>
        <c:ser>
          <c:idx val="5"/>
          <c:order val="5"/>
          <c:tx>
            <c:strRef>
              <c:f>Sheet1!$G$1</c:f>
              <c:strCache>
                <c:ptCount val="1"/>
                <c:pt idx="0">
                  <c:v>Endonezya</c:v>
                </c:pt>
              </c:strCache>
            </c:strRef>
          </c:tx>
          <c:spPr>
            <a:solidFill>
              <a:srgbClr val="EBB523"/>
            </a:solidFill>
            <a:ln>
              <a:solidFill>
                <a:srgbClr val="EBB523"/>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Sheet1!$G$2:$G$5</c:f>
              <c:numCache>
                <c:formatCode>General</c:formatCode>
                <c:ptCount val="4"/>
                <c:pt idx="0">
                  <c:v>170</c:v>
                </c:pt>
                <c:pt idx="1">
                  <c:v>180</c:v>
                </c:pt>
                <c:pt idx="2">
                  <c:v>180</c:v>
                </c:pt>
                <c:pt idx="3">
                  <c:v>160</c:v>
                </c:pt>
              </c:numCache>
            </c:numRef>
          </c:val>
          <c:extLst>
            <c:ext xmlns:c16="http://schemas.microsoft.com/office/drawing/2014/chart" uri="{C3380CC4-5D6E-409C-BE32-E72D297353CC}">
              <c16:uniqueId val="{0000001D-A344-44C1-88A2-412C4B8FA99D}"/>
            </c:ext>
          </c:extLst>
        </c:ser>
        <c:ser>
          <c:idx val="6"/>
          <c:order val="6"/>
          <c:tx>
            <c:strRef>
              <c:f>Sheet1!$H$1</c:f>
              <c:strCache>
                <c:ptCount val="1"/>
                <c:pt idx="0">
                  <c:v>Brezilya</c:v>
                </c:pt>
              </c:strCache>
            </c:strRef>
          </c:tx>
          <c:spPr>
            <a:solidFill>
              <a:srgbClr val="5D2B76"/>
            </a:solidFill>
            <a:ln>
              <a:solidFill>
                <a:srgbClr val="5D2B76"/>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0-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Sheet1!$H$2:$H$5</c:f>
              <c:numCache>
                <c:formatCode>General</c:formatCode>
                <c:ptCount val="4"/>
                <c:pt idx="0">
                  <c:v>200</c:v>
                </c:pt>
                <c:pt idx="1">
                  <c:v>220</c:v>
                </c:pt>
                <c:pt idx="2">
                  <c:v>220</c:v>
                </c:pt>
                <c:pt idx="3">
                  <c:v>220</c:v>
                </c:pt>
              </c:numCache>
            </c:numRef>
          </c:val>
          <c:extLst>
            <c:ext xmlns:c16="http://schemas.microsoft.com/office/drawing/2014/chart" uri="{C3380CC4-5D6E-409C-BE32-E72D297353CC}">
              <c16:uniqueId val="{00000022-A344-44C1-88A2-412C4B8FA99D}"/>
            </c:ext>
          </c:extLst>
        </c:ser>
        <c:ser>
          <c:idx val="7"/>
          <c:order val="7"/>
          <c:tx>
            <c:strRef>
              <c:f>Sheet1!$I$1</c:f>
              <c:strCache>
                <c:ptCount val="1"/>
                <c:pt idx="0">
                  <c:v>Papua Yeni Gine</c:v>
                </c:pt>
              </c:strCache>
            </c:strRef>
          </c:tx>
          <c:spPr>
            <a:solidFill>
              <a:srgbClr val="C271DA"/>
            </a:solidFill>
            <a:ln>
              <a:solidFill>
                <a:srgbClr val="C271DA"/>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3-A344-44C1-88A2-412C4B8FA99D}"/>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A344-44C1-88A2-412C4B8FA99D}"/>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A344-44C1-88A2-412C4B8FA99D}"/>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A344-44C1-88A2-412C4B8FA99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2020/2021</c:v>
                </c:pt>
                <c:pt idx="1">
                  <c:v>2021/2022</c:v>
                </c:pt>
                <c:pt idx="2">
                  <c:v>2022/2023*</c:v>
                </c:pt>
                <c:pt idx="3">
                  <c:v>2023/2024**</c:v>
                </c:pt>
              </c:strCache>
            </c:strRef>
          </c:cat>
          <c:val>
            <c:numRef>
              <c:f>Sheet1!$I$2:$I$5</c:f>
              <c:numCache>
                <c:formatCode>General</c:formatCode>
                <c:ptCount val="4"/>
                <c:pt idx="0">
                  <c:v>42</c:v>
                </c:pt>
                <c:pt idx="1">
                  <c:v>42</c:v>
                </c:pt>
                <c:pt idx="2">
                  <c:v>41</c:v>
                </c:pt>
                <c:pt idx="3">
                  <c:v>42</c:v>
                </c:pt>
              </c:numCache>
            </c:numRef>
          </c:val>
          <c:extLst>
            <c:ext xmlns:c16="http://schemas.microsoft.com/office/drawing/2014/chart" uri="{C3380CC4-5D6E-409C-BE32-E72D297353CC}">
              <c16:uniqueId val="{00000027-A344-44C1-88A2-412C4B8FA99D}"/>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Üretim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tr-TR"/>
        </a:p>
      </c:txPr>
    </c:legend>
    <c:plotVisOnly val="1"/>
    <c:dispBlanksAs val="gap"/>
    <c:showDLblsOverMax val="1"/>
  </c:chart>
  <c:txPr>
    <a:bodyPr/>
    <a:lstStyle/>
    <a:p>
      <a:pPr>
        <a:defRPr sz="1800" smtId="4294967295"/>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507-4448-A7CC-04C324BC3853}"/>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507-4448-A7CC-04C324BC3853}"/>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507-4448-A7CC-04C324BC3853}"/>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507-4448-A7CC-04C324BC3853}"/>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507-4448-A7CC-04C324BC3853}"/>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507-4448-A7CC-04C324BC3853}"/>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507-4448-A7CC-04C324BC3853}"/>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507-4448-A7CC-04C324BC3853}"/>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507-4448-A7CC-04C324BC3853}"/>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507-4448-A7CC-04C324BC3853}"/>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507-4448-A7CC-04C324BC3853}"/>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507-4448-A7CC-04C324BC3853}"/>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1449</c:v>
                </c:pt>
                <c:pt idx="1">
                  <c:v>1746</c:v>
                </c:pt>
                <c:pt idx="2">
                  <c:v>1796</c:v>
                </c:pt>
                <c:pt idx="3">
                  <c:v>1581</c:v>
                </c:pt>
                <c:pt idx="4">
                  <c:v>2020</c:v>
                </c:pt>
                <c:pt idx="5">
                  <c:v>1964</c:v>
                </c:pt>
                <c:pt idx="6">
                  <c:v>2154</c:v>
                </c:pt>
                <c:pt idx="7">
                  <c:v>2105</c:v>
                </c:pt>
                <c:pt idx="8">
                  <c:v>2248</c:v>
                </c:pt>
                <c:pt idx="9">
                  <c:v>2121</c:v>
                </c:pt>
                <c:pt idx="10">
                  <c:v>2241</c:v>
                </c:pt>
                <c:pt idx="11">
                  <c:v>1800</c:v>
                </c:pt>
              </c:numCache>
            </c:numRef>
          </c:val>
          <c:extLst>
            <c:ext xmlns:c16="http://schemas.microsoft.com/office/drawing/2014/chart" uri="{C3380CC4-5D6E-409C-BE32-E72D297353CC}">
              <c16:uniqueId val="{0000000C-C507-4448-A7CC-04C324BC385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Üretim</a:t>
                </a:r>
                <a:r>
                  <a:rPr lang="tr-TR" sz="1100" b="0" baseline="0" dirty="0">
                    <a:solidFill>
                      <a:srgbClr val="0F2741"/>
                    </a:solidFill>
                    <a:latin typeface="Open Sans"/>
                  </a:rPr>
                  <a:t> (1.000 ton)</a:t>
                </a:r>
                <a:endParaRPr lang="tr-TR"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1A5C-42E2-A0F8-4970C72A3563}"/>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1A5C-42E2-A0F8-4970C72A3563}"/>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1A5C-42E2-A0F8-4970C72A3563}"/>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1A5C-42E2-A0F8-4970C72A3563}"/>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1A5C-42E2-A0F8-4970C72A3563}"/>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A5C-42E2-A0F8-4970C72A3563}"/>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1A5C-42E2-A0F8-4970C72A3563}"/>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1A5C-42E2-A0F8-4970C72A3563}"/>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1A5C-42E2-A0F8-4970C72A3563}"/>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1A5C-42E2-A0F8-4970C72A3563}"/>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1A5C-42E2-A0F8-4970C72A3563}"/>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1A5C-42E2-A0F8-4970C72A3563}"/>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835</c:v>
                </c:pt>
                <c:pt idx="1">
                  <c:v>897</c:v>
                </c:pt>
                <c:pt idx="2">
                  <c:v>740</c:v>
                </c:pt>
                <c:pt idx="3">
                  <c:v>778</c:v>
                </c:pt>
                <c:pt idx="4">
                  <c:v>969</c:v>
                </c:pt>
                <c:pt idx="5">
                  <c:v>905</c:v>
                </c:pt>
                <c:pt idx="6">
                  <c:v>812</c:v>
                </c:pt>
                <c:pt idx="7">
                  <c:v>771</c:v>
                </c:pt>
                <c:pt idx="8">
                  <c:v>1047</c:v>
                </c:pt>
                <c:pt idx="9">
                  <c:v>683</c:v>
                </c:pt>
                <c:pt idx="10">
                  <c:v>654</c:v>
                </c:pt>
                <c:pt idx="11">
                  <c:v>580</c:v>
                </c:pt>
              </c:numCache>
            </c:numRef>
          </c:val>
          <c:extLst>
            <c:ext xmlns:c16="http://schemas.microsoft.com/office/drawing/2014/chart" uri="{C3380CC4-5D6E-409C-BE32-E72D297353CC}">
              <c16:uniqueId val="{0000000C-1A5C-42E2-A0F8-4970C72A356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Üretim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9E1F-49C0-B170-60BA28853825}"/>
                </c:ext>
              </c:extLst>
            </c:dLbl>
            <c:dLbl>
              <c:idx val="1"/>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9E1F-49C0-B170-60BA28853825}"/>
                </c:ext>
              </c:extLst>
            </c:dLbl>
            <c:dLbl>
              <c:idx val="2"/>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9E1F-49C0-B170-60BA28853825}"/>
                </c:ext>
              </c:extLst>
            </c:dLbl>
            <c:dLbl>
              <c:idx val="3"/>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9E1F-49C0-B170-60BA28853825}"/>
                </c:ext>
              </c:extLst>
            </c:dLbl>
            <c:dLbl>
              <c:idx val="4"/>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9E1F-49C0-B170-60BA28853825}"/>
                </c:ext>
              </c:extLst>
            </c:dLbl>
            <c:dLbl>
              <c:idx val="5"/>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9E1F-49C0-B170-60BA28853825}"/>
                </c:ext>
              </c:extLst>
            </c:dLbl>
            <c:dLbl>
              <c:idx val="6"/>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9E1F-49C0-B170-60BA28853825}"/>
                </c:ext>
              </c:extLst>
            </c:dLbl>
            <c:dLbl>
              <c:idx val="7"/>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9E1F-49C0-B170-60BA28853825}"/>
                </c:ext>
              </c:extLst>
            </c:dLbl>
            <c:dLbl>
              <c:idx val="8"/>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9E1F-49C0-B170-60BA28853825}"/>
                </c:ext>
              </c:extLst>
            </c:dLbl>
            <c:dLbl>
              <c:idx val="9"/>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9E1F-49C0-B170-60BA28853825}"/>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156.22</c:v>
                </c:pt>
                <c:pt idx="1">
                  <c:v>180.19</c:v>
                </c:pt>
                <c:pt idx="2">
                  <c:v>177.55</c:v>
                </c:pt>
                <c:pt idx="3">
                  <c:v>205.96</c:v>
                </c:pt>
                <c:pt idx="4">
                  <c:v>235.18</c:v>
                </c:pt>
                <c:pt idx="5">
                  <c:v>283.68</c:v>
                </c:pt>
                <c:pt idx="6">
                  <c:v>327.9</c:v>
                </c:pt>
                <c:pt idx="7">
                  <c:v>302.08999999999997</c:v>
                </c:pt>
                <c:pt idx="8">
                  <c:v>337.15</c:v>
                </c:pt>
                <c:pt idx="9">
                  <c:v>375.72</c:v>
                </c:pt>
              </c:numCache>
            </c:numRef>
          </c:val>
          <c:extLst>
            <c:ext xmlns:c16="http://schemas.microsoft.com/office/drawing/2014/chart" uri="{C3380CC4-5D6E-409C-BE32-E72D297353CC}">
              <c16:uniqueId val="{0000000A-9E1F-49C0-B170-60BA2885382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Üretim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00B-4DFC-9CA3-853E1DA2C4AF}"/>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00B-4DFC-9CA3-853E1DA2C4AF}"/>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00B-4DFC-9CA3-853E1DA2C4AF}"/>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00B-4DFC-9CA3-853E1DA2C4AF}"/>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00B-4DFC-9CA3-853E1DA2C4AF}"/>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00B-4DFC-9CA3-853E1DA2C4AF}"/>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00B-4DFC-9CA3-853E1DA2C4AF}"/>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00B-4DFC-9CA3-853E1DA2C4AF}"/>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00B-4DFC-9CA3-853E1DA2C4AF}"/>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00B-4DFC-9CA3-853E1DA2C4AF}"/>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00B-4DFC-9CA3-853E1DA2C4AF}"/>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00B-4DFC-9CA3-853E1DA2C4AF}"/>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strCache>
            </c:strRef>
          </c:cat>
          <c:val>
            <c:numRef>
              <c:f>Sheet1!$B$2:$B$13</c:f>
              <c:numCache>
                <c:formatCode>General</c:formatCode>
                <c:ptCount val="12"/>
                <c:pt idx="0">
                  <c:v>225</c:v>
                </c:pt>
                <c:pt idx="1">
                  <c:v>211</c:v>
                </c:pt>
                <c:pt idx="2">
                  <c:v>232</c:v>
                </c:pt>
                <c:pt idx="3">
                  <c:v>211</c:v>
                </c:pt>
                <c:pt idx="4">
                  <c:v>246</c:v>
                </c:pt>
                <c:pt idx="5">
                  <c:v>250</c:v>
                </c:pt>
                <c:pt idx="6">
                  <c:v>280</c:v>
                </c:pt>
                <c:pt idx="7">
                  <c:v>280</c:v>
                </c:pt>
                <c:pt idx="8">
                  <c:v>292</c:v>
                </c:pt>
                <c:pt idx="9">
                  <c:v>295</c:v>
                </c:pt>
                <c:pt idx="10">
                  <c:v>290</c:v>
                </c:pt>
                <c:pt idx="11">
                  <c:v>300</c:v>
                </c:pt>
              </c:numCache>
            </c:numRef>
          </c:val>
          <c:extLst>
            <c:ext xmlns:c16="http://schemas.microsoft.com/office/drawing/2014/chart" uri="{C3380CC4-5D6E-409C-BE32-E72D297353CC}">
              <c16:uniqueId val="{0000000C-E00B-4DFC-9CA3-853E1DA2C4A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Üretim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751-4A20-BD08-87E84D0A9339}"/>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751-4A20-BD08-87E84D0A9339}"/>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751-4A20-BD08-87E84D0A9339}"/>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751-4A20-BD08-87E84D0A9339}"/>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751-4A20-BD08-87E84D0A9339}"/>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751-4A20-BD08-87E84D0A9339}"/>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751-4A20-BD08-87E84D0A9339}"/>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751-4A20-BD08-87E84D0A9339}"/>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751-4A20-BD08-87E84D0A9339}"/>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751-4A20-BD08-87E84D0A9339}"/>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751-4A20-BD08-87E84D0A9339}"/>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strCache>
            </c:strRef>
          </c:cat>
          <c:val>
            <c:numRef>
              <c:f>Sheet1!$B$2:$B$12</c:f>
              <c:numCache>
                <c:formatCode>General</c:formatCode>
                <c:ptCount val="11"/>
                <c:pt idx="0">
                  <c:v>185</c:v>
                </c:pt>
                <c:pt idx="1">
                  <c:v>228</c:v>
                </c:pt>
                <c:pt idx="2">
                  <c:v>230</c:v>
                </c:pt>
                <c:pt idx="3">
                  <c:v>141</c:v>
                </c:pt>
                <c:pt idx="4">
                  <c:v>174</c:v>
                </c:pt>
                <c:pt idx="5">
                  <c:v>204</c:v>
                </c:pt>
                <c:pt idx="6">
                  <c:v>176</c:v>
                </c:pt>
                <c:pt idx="7">
                  <c:v>201</c:v>
                </c:pt>
                <c:pt idx="8">
                  <c:v>200</c:v>
                </c:pt>
                <c:pt idx="9">
                  <c:v>220</c:v>
                </c:pt>
                <c:pt idx="10">
                  <c:v>220</c:v>
                </c:pt>
              </c:numCache>
            </c:numRef>
          </c:val>
          <c:extLst>
            <c:ext xmlns:c16="http://schemas.microsoft.com/office/drawing/2014/chart" uri="{C3380CC4-5D6E-409C-BE32-E72D297353CC}">
              <c16:uniqueId val="{0000000B-C751-4A20-BD08-87E84D0A933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Üretim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189-4775-9364-BC79A60E0908}"/>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189-4775-9364-BC79A60E0908}"/>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189-4775-9364-BC79A60E0908}"/>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189-4775-9364-BC79A60E0908}"/>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189-4775-9364-BC79A60E0908}"/>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189-4775-9364-BC79A60E0908}"/>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189-4775-9364-BC79A60E0908}"/>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189-4775-9364-BC79A60E0908}"/>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189-4775-9364-BC79A60E0908}"/>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189-4775-9364-BC79A60E0908}"/>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189-4775-9364-BC79A60E0908}"/>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189-4775-9364-BC79A60E0908}"/>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238</c:v>
                </c:pt>
                <c:pt idx="1">
                  <c:v>248</c:v>
                </c:pt>
                <c:pt idx="2">
                  <c:v>195</c:v>
                </c:pt>
                <c:pt idx="3">
                  <c:v>200</c:v>
                </c:pt>
                <c:pt idx="4">
                  <c:v>245</c:v>
                </c:pt>
                <c:pt idx="5">
                  <c:v>250</c:v>
                </c:pt>
                <c:pt idx="6">
                  <c:v>270</c:v>
                </c:pt>
                <c:pt idx="7">
                  <c:v>250</c:v>
                </c:pt>
                <c:pt idx="8">
                  <c:v>290</c:v>
                </c:pt>
                <c:pt idx="9">
                  <c:v>280</c:v>
                </c:pt>
                <c:pt idx="10">
                  <c:v>280</c:v>
                </c:pt>
                <c:pt idx="11">
                  <c:v>270</c:v>
                </c:pt>
              </c:numCache>
            </c:numRef>
          </c:val>
          <c:extLst>
            <c:ext xmlns:c16="http://schemas.microsoft.com/office/drawing/2014/chart" uri="{C3380CC4-5D6E-409C-BE32-E72D297353CC}">
              <c16:uniqueId val="{0000000C-3189-4775-9364-BC79A60E0908}"/>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Üretim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Avrupa</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38F-499D-A7DA-5B03A5F42D3B}"/>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38F-499D-A7DA-5B03A5F42D3B}"/>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38F-499D-A7DA-5B03A5F42D3B}"/>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38F-499D-A7DA-5B03A5F42D3B}"/>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A38F-499D-A7DA-5B03A5F42D3B}"/>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38F-499D-A7DA-5B03A5F42D3B}"/>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38F-499D-A7DA-5B03A5F42D3B}"/>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38F-499D-A7DA-5B03A5F42D3B}"/>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38F-499D-A7DA-5B03A5F42D3B}"/>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Sheet1!$B$2:$B$10</c:f>
              <c:numCache>
                <c:formatCode>General</c:formatCode>
                <c:ptCount val="9"/>
                <c:pt idx="0">
                  <c:v>1595</c:v>
                </c:pt>
                <c:pt idx="1">
                  <c:v>1628</c:v>
                </c:pt>
                <c:pt idx="2">
                  <c:v>1710</c:v>
                </c:pt>
                <c:pt idx="3">
                  <c:v>1726</c:v>
                </c:pt>
                <c:pt idx="4">
                  <c:v>1706</c:v>
                </c:pt>
                <c:pt idx="5">
                  <c:v>1807</c:v>
                </c:pt>
                <c:pt idx="6">
                  <c:v>1771</c:v>
                </c:pt>
                <c:pt idx="7">
                  <c:v>1774</c:v>
                </c:pt>
                <c:pt idx="8">
                  <c:v>1710</c:v>
                </c:pt>
              </c:numCache>
            </c:numRef>
          </c:val>
          <c:extLst>
            <c:ext xmlns:c16="http://schemas.microsoft.com/office/drawing/2014/chart" uri="{C3380CC4-5D6E-409C-BE32-E72D297353CC}">
              <c16:uniqueId val="{00000009-A38F-499D-A7DA-5B03A5F42D3B}"/>
            </c:ext>
          </c:extLst>
        </c:ser>
        <c:ser>
          <c:idx val="1"/>
          <c:order val="1"/>
          <c:tx>
            <c:strRef>
              <c:f>Sheet1!$C$1</c:f>
              <c:strCache>
                <c:ptCount val="1"/>
                <c:pt idx="0">
                  <c:v>Asya ve Okyanusya</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38F-499D-A7DA-5B03A5F42D3B}"/>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38F-499D-A7DA-5B03A5F42D3B}"/>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38F-499D-A7DA-5B03A5F42D3B}"/>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38F-499D-A7DA-5B03A5F42D3B}"/>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A38F-499D-A7DA-5B03A5F42D3B}"/>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A38F-499D-A7DA-5B03A5F42D3B}"/>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A38F-499D-A7DA-5B03A5F42D3B}"/>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A38F-499D-A7DA-5B03A5F42D3B}"/>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A38F-499D-A7DA-5B03A5F42D3B}"/>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Sheet1!$C$2:$C$10</c:f>
              <c:numCache>
                <c:formatCode>General</c:formatCode>
                <c:ptCount val="9"/>
                <c:pt idx="0">
                  <c:v>876</c:v>
                </c:pt>
                <c:pt idx="1">
                  <c:v>988</c:v>
                </c:pt>
                <c:pt idx="2">
                  <c:v>1050</c:v>
                </c:pt>
                <c:pt idx="3">
                  <c:v>1158</c:v>
                </c:pt>
                <c:pt idx="4">
                  <c:v>1109</c:v>
                </c:pt>
                <c:pt idx="5">
                  <c:v>1122</c:v>
                </c:pt>
                <c:pt idx="6">
                  <c:v>1154</c:v>
                </c:pt>
                <c:pt idx="7">
                  <c:v>1121</c:v>
                </c:pt>
                <c:pt idx="8">
                  <c:v>1063</c:v>
                </c:pt>
              </c:numCache>
            </c:numRef>
          </c:val>
          <c:extLst>
            <c:ext xmlns:c16="http://schemas.microsoft.com/office/drawing/2014/chart" uri="{C3380CC4-5D6E-409C-BE32-E72D297353CC}">
              <c16:uniqueId val="{00000013-A38F-499D-A7DA-5B03A5F42D3B}"/>
            </c:ext>
          </c:extLst>
        </c:ser>
        <c:ser>
          <c:idx val="2"/>
          <c:order val="2"/>
          <c:tx>
            <c:strRef>
              <c:f>Sheet1!$D$1</c:f>
              <c:strCache>
                <c:ptCount val="1"/>
                <c:pt idx="0">
                  <c:v>Afrika</c:v>
                </c:pt>
              </c:strCache>
            </c:strRef>
          </c:tx>
          <c:spPr>
            <a:solidFill>
              <a:srgbClr val="BABABA"/>
            </a:solidFill>
            <a:ln>
              <a:solidFill>
                <a:srgbClr val="BABABA"/>
              </a:solidFill>
            </a:ln>
          </c:spPr>
          <c:invertIfNegative val="0"/>
          <c:dLbls>
            <c:dLbl>
              <c:idx val="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A38F-499D-A7DA-5B03A5F42D3B}"/>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A38F-499D-A7DA-5B03A5F42D3B}"/>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A38F-499D-A7DA-5B03A5F42D3B}"/>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A38F-499D-A7DA-5B03A5F42D3B}"/>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A38F-499D-A7DA-5B03A5F42D3B}"/>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A38F-499D-A7DA-5B03A5F42D3B}"/>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A38F-499D-A7DA-5B03A5F42D3B}"/>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A38F-499D-A7DA-5B03A5F42D3B}"/>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A38F-499D-A7DA-5B03A5F42D3B}"/>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Sheet1!$D$2:$D$10</c:f>
              <c:numCache>
                <c:formatCode>General</c:formatCode>
                <c:ptCount val="9"/>
                <c:pt idx="0">
                  <c:v>767</c:v>
                </c:pt>
                <c:pt idx="1">
                  <c:v>901</c:v>
                </c:pt>
                <c:pt idx="2">
                  <c:v>963</c:v>
                </c:pt>
                <c:pt idx="3">
                  <c:v>1020</c:v>
                </c:pt>
                <c:pt idx="4">
                  <c:v>998</c:v>
                </c:pt>
                <c:pt idx="5">
                  <c:v>1050</c:v>
                </c:pt>
                <c:pt idx="6">
                  <c:v>1134</c:v>
                </c:pt>
                <c:pt idx="7">
                  <c:v>1178</c:v>
                </c:pt>
                <c:pt idx="8">
                  <c:v>1094</c:v>
                </c:pt>
              </c:numCache>
            </c:numRef>
          </c:val>
          <c:extLst>
            <c:ext xmlns:c16="http://schemas.microsoft.com/office/drawing/2014/chart" uri="{C3380CC4-5D6E-409C-BE32-E72D297353CC}">
              <c16:uniqueId val="{0000001D-A38F-499D-A7DA-5B03A5F42D3B}"/>
            </c:ext>
          </c:extLst>
        </c:ser>
        <c:ser>
          <c:idx val="3"/>
          <c:order val="3"/>
          <c:tx>
            <c:strRef>
              <c:f>Sheet1!$E$1</c:f>
              <c:strCache>
                <c:ptCount val="1"/>
                <c:pt idx="0">
                  <c:v>Amerika</c:v>
                </c:pt>
              </c:strCache>
            </c:strRef>
          </c:tx>
          <c:spPr>
            <a:solidFill>
              <a:srgbClr val="A60B0B"/>
            </a:solidFill>
            <a:ln>
              <a:solidFill>
                <a:srgbClr val="A60B0B"/>
              </a:solidFill>
            </a:ln>
          </c:spPr>
          <c:invertIfNegative val="0"/>
          <c:dLbls>
            <c:dLbl>
              <c:idx val="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A38F-499D-A7DA-5B03A5F42D3B}"/>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A38F-499D-A7DA-5B03A5F42D3B}"/>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0-A38F-499D-A7DA-5B03A5F42D3B}"/>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A38F-499D-A7DA-5B03A5F42D3B}"/>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2-A38F-499D-A7DA-5B03A5F42D3B}"/>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3-A38F-499D-A7DA-5B03A5F42D3B}"/>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A38F-499D-A7DA-5B03A5F42D3B}"/>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A38F-499D-A7DA-5B03A5F42D3B}"/>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A38F-499D-A7DA-5B03A5F42D3B}"/>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Sheet1!$E$2:$E$10</c:f>
              <c:numCache>
                <c:formatCode>General</c:formatCode>
                <c:ptCount val="9"/>
                <c:pt idx="0">
                  <c:v>889</c:v>
                </c:pt>
                <c:pt idx="1">
                  <c:v>880</c:v>
                </c:pt>
                <c:pt idx="2">
                  <c:v>872</c:v>
                </c:pt>
                <c:pt idx="3">
                  <c:v>901</c:v>
                </c:pt>
                <c:pt idx="4">
                  <c:v>893</c:v>
                </c:pt>
                <c:pt idx="5">
                  <c:v>974</c:v>
                </c:pt>
                <c:pt idx="6">
                  <c:v>935</c:v>
                </c:pt>
                <c:pt idx="7">
                  <c:v>937</c:v>
                </c:pt>
                <c:pt idx="8">
                  <c:v>913</c:v>
                </c:pt>
              </c:numCache>
            </c:numRef>
          </c:val>
          <c:extLst>
            <c:ext xmlns:c16="http://schemas.microsoft.com/office/drawing/2014/chart" uri="{C3380CC4-5D6E-409C-BE32-E72D297353CC}">
              <c16:uniqueId val="{00000027-A38F-499D-A7DA-5B03A5F42D3B}"/>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Kakao Öğütme/İşleme</a:t>
                </a:r>
                <a:r>
                  <a:rPr lang="tr-TR" sz="1100" b="0" baseline="0" dirty="0">
                    <a:solidFill>
                      <a:srgbClr val="0F2741"/>
                    </a:solidFill>
                    <a:latin typeface="Open Sans"/>
                  </a:rPr>
                  <a:t> Miktarı (1.000 ton)</a:t>
                </a:r>
                <a:endParaRPr lang="tr-TR"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tr-TR"/>
        </a:p>
      </c:txPr>
    </c:legend>
    <c:plotVisOnly val="1"/>
    <c:dispBlanksAs val="gap"/>
    <c:showDLblsOverMax val="1"/>
  </c:chart>
  <c:txPr>
    <a:bodyPr/>
    <a:lstStyle/>
    <a:p>
      <a:pPr>
        <a:defRPr sz="1800" smtId="4294967295"/>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Fildişi Cumhuriyeti</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Sheet1!$B$2:$B$4</c:f>
              <c:numCache>
                <c:formatCode>General</c:formatCode>
                <c:ptCount val="3"/>
                <c:pt idx="0">
                  <c:v>710</c:v>
                </c:pt>
                <c:pt idx="1">
                  <c:v>793</c:v>
                </c:pt>
                <c:pt idx="2">
                  <c:v>750</c:v>
                </c:pt>
              </c:numCache>
            </c:numRef>
          </c:val>
          <c:extLst>
            <c:ext xmlns:c16="http://schemas.microsoft.com/office/drawing/2014/chart" uri="{C3380CC4-5D6E-409C-BE32-E72D297353CC}">
              <c16:uniqueId val="{00000003-525B-4C98-BF5C-A9FD3F5B338A}"/>
            </c:ext>
          </c:extLst>
        </c:ser>
        <c:ser>
          <c:idx val="1"/>
          <c:order val="1"/>
          <c:tx>
            <c:strRef>
              <c:f>Sheet1!$C$1</c:f>
              <c:strCache>
                <c:ptCount val="1"/>
                <c:pt idx="0">
                  <c:v>Hollanda</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Sheet1!$C$2:$C$4</c:f>
              <c:numCache>
                <c:formatCode>General</c:formatCode>
                <c:ptCount val="3"/>
                <c:pt idx="0">
                  <c:v>610</c:v>
                </c:pt>
                <c:pt idx="1">
                  <c:v>600</c:v>
                </c:pt>
                <c:pt idx="2">
                  <c:v>590</c:v>
                </c:pt>
              </c:numCache>
            </c:numRef>
          </c:val>
          <c:extLst>
            <c:ext xmlns:c16="http://schemas.microsoft.com/office/drawing/2014/chart" uri="{C3380CC4-5D6E-409C-BE32-E72D297353CC}">
              <c16:uniqueId val="{00000007-525B-4C98-BF5C-A9FD3F5B338A}"/>
            </c:ext>
          </c:extLst>
        </c:ser>
        <c:ser>
          <c:idx val="2"/>
          <c:order val="2"/>
          <c:tx>
            <c:strRef>
              <c:f>Sheet1!$D$1</c:f>
              <c:strCache>
                <c:ptCount val="1"/>
                <c:pt idx="0">
                  <c:v>Endonezya</c:v>
                </c:pt>
              </c:strCache>
            </c:strRef>
          </c:tx>
          <c:spPr>
            <a:solidFill>
              <a:srgbClr val="BABABA"/>
            </a:solidFill>
            <a:ln>
              <a:solidFill>
                <a:srgbClr val="BABABA"/>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Sheet1!$D$2:$D$4</c:f>
              <c:numCache>
                <c:formatCode>General</c:formatCode>
                <c:ptCount val="3"/>
                <c:pt idx="0">
                  <c:v>460</c:v>
                </c:pt>
                <c:pt idx="1">
                  <c:v>450</c:v>
                </c:pt>
                <c:pt idx="2">
                  <c:v>430</c:v>
                </c:pt>
              </c:numCache>
            </c:numRef>
          </c:val>
          <c:extLst>
            <c:ext xmlns:c16="http://schemas.microsoft.com/office/drawing/2014/chart" uri="{C3380CC4-5D6E-409C-BE32-E72D297353CC}">
              <c16:uniqueId val="{0000000B-525B-4C98-BF5C-A9FD3F5B338A}"/>
            </c:ext>
          </c:extLst>
        </c:ser>
        <c:ser>
          <c:idx val="3"/>
          <c:order val="3"/>
          <c:tx>
            <c:strRef>
              <c:f>Sheet1!$E$1</c:f>
              <c:strCache>
                <c:ptCount val="1"/>
                <c:pt idx="0">
                  <c:v>Almanya</c:v>
                </c:pt>
              </c:strCache>
            </c:strRef>
          </c:tx>
          <c:spPr>
            <a:solidFill>
              <a:srgbClr val="A60B0B"/>
            </a:solidFill>
            <a:ln>
              <a:solidFill>
                <a:srgbClr val="A60B0B"/>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Sheet1!$E$2:$E$4</c:f>
              <c:numCache>
                <c:formatCode>General</c:formatCode>
                <c:ptCount val="3"/>
                <c:pt idx="0">
                  <c:v>440</c:v>
                </c:pt>
                <c:pt idx="1">
                  <c:v>450</c:v>
                </c:pt>
                <c:pt idx="2">
                  <c:v>440</c:v>
                </c:pt>
              </c:numCache>
            </c:numRef>
          </c:val>
          <c:extLst>
            <c:ext xmlns:c16="http://schemas.microsoft.com/office/drawing/2014/chart" uri="{C3380CC4-5D6E-409C-BE32-E72D297353CC}">
              <c16:uniqueId val="{0000000F-525B-4C98-BF5C-A9FD3F5B338A}"/>
            </c:ext>
          </c:extLst>
        </c:ser>
        <c:ser>
          <c:idx val="4"/>
          <c:order val="4"/>
          <c:tx>
            <c:strRef>
              <c:f>Sheet1!$F$1</c:f>
              <c:strCache>
                <c:ptCount val="1"/>
                <c:pt idx="0">
                  <c:v>ABD</c:v>
                </c:pt>
              </c:strCache>
            </c:strRef>
          </c:tx>
          <c:spPr>
            <a:solidFill>
              <a:srgbClr val="87BC24"/>
            </a:solidFill>
            <a:ln>
              <a:solidFill>
                <a:srgbClr val="87BC24"/>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Sheet1!$F$2:$F$4</c:f>
              <c:numCache>
                <c:formatCode>General</c:formatCode>
                <c:ptCount val="3"/>
                <c:pt idx="0">
                  <c:v>380</c:v>
                </c:pt>
                <c:pt idx="1">
                  <c:v>350</c:v>
                </c:pt>
                <c:pt idx="2">
                  <c:v>340</c:v>
                </c:pt>
              </c:numCache>
            </c:numRef>
          </c:val>
          <c:extLst>
            <c:ext xmlns:c16="http://schemas.microsoft.com/office/drawing/2014/chart" uri="{C3380CC4-5D6E-409C-BE32-E72D297353CC}">
              <c16:uniqueId val="{00000013-525B-4C98-BF5C-A9FD3F5B338A}"/>
            </c:ext>
          </c:extLst>
        </c:ser>
        <c:ser>
          <c:idx val="5"/>
          <c:order val="5"/>
          <c:tx>
            <c:strRef>
              <c:f>Sheet1!$G$1</c:f>
              <c:strCache>
                <c:ptCount val="1"/>
                <c:pt idx="0">
                  <c:v>Malezya</c:v>
                </c:pt>
              </c:strCache>
            </c:strRef>
          </c:tx>
          <c:spPr>
            <a:solidFill>
              <a:srgbClr val="EBB523"/>
            </a:solidFill>
            <a:ln>
              <a:solidFill>
                <a:srgbClr val="EBB523"/>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Sheet1!$G$2:$G$4</c:f>
              <c:numCache>
                <c:formatCode>General</c:formatCode>
                <c:ptCount val="3"/>
                <c:pt idx="0">
                  <c:v>375</c:v>
                </c:pt>
                <c:pt idx="1">
                  <c:v>364</c:v>
                </c:pt>
                <c:pt idx="2">
                  <c:v>345</c:v>
                </c:pt>
              </c:numCache>
            </c:numRef>
          </c:val>
          <c:extLst>
            <c:ext xmlns:c16="http://schemas.microsoft.com/office/drawing/2014/chart" uri="{C3380CC4-5D6E-409C-BE32-E72D297353CC}">
              <c16:uniqueId val="{00000017-525B-4C98-BF5C-A9FD3F5B338A}"/>
            </c:ext>
          </c:extLst>
        </c:ser>
        <c:ser>
          <c:idx val="6"/>
          <c:order val="6"/>
          <c:tx>
            <c:strRef>
              <c:f>Sheet1!$H$1</c:f>
              <c:strCache>
                <c:ptCount val="1"/>
                <c:pt idx="0">
                  <c:v>Gana</c:v>
                </c:pt>
              </c:strCache>
            </c:strRef>
          </c:tx>
          <c:spPr>
            <a:solidFill>
              <a:srgbClr val="5D2B76"/>
            </a:solidFill>
            <a:ln>
              <a:solidFill>
                <a:srgbClr val="5D2B76"/>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Sheet1!$H$2:$H$4</c:f>
              <c:numCache>
                <c:formatCode>General</c:formatCode>
                <c:ptCount val="3"/>
                <c:pt idx="0">
                  <c:v>295</c:v>
                </c:pt>
                <c:pt idx="1">
                  <c:v>250</c:v>
                </c:pt>
                <c:pt idx="2">
                  <c:v>210</c:v>
                </c:pt>
              </c:numCache>
            </c:numRef>
          </c:val>
          <c:extLst>
            <c:ext xmlns:c16="http://schemas.microsoft.com/office/drawing/2014/chart" uri="{C3380CC4-5D6E-409C-BE32-E72D297353CC}">
              <c16:uniqueId val="{0000001B-525B-4C98-BF5C-A9FD3F5B338A}"/>
            </c:ext>
          </c:extLst>
        </c:ser>
        <c:ser>
          <c:idx val="7"/>
          <c:order val="7"/>
          <c:tx>
            <c:strRef>
              <c:f>Sheet1!$I$1</c:f>
              <c:strCache>
                <c:ptCount val="1"/>
                <c:pt idx="0">
                  <c:v>Brezilya</c:v>
                </c:pt>
              </c:strCache>
            </c:strRef>
          </c:tx>
          <c:spPr>
            <a:solidFill>
              <a:srgbClr val="C271DA"/>
            </a:solidFill>
            <a:ln>
              <a:solidFill>
                <a:srgbClr val="C271DA"/>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525B-4C98-BF5C-A9FD3F5B338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525B-4C98-BF5C-A9FD3F5B338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525B-4C98-BF5C-A9FD3F5B338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2021/2022</c:v>
                </c:pt>
                <c:pt idx="1">
                  <c:v>2022/2023*</c:v>
                </c:pt>
                <c:pt idx="2">
                  <c:v>2023/2024**</c:v>
                </c:pt>
              </c:strCache>
            </c:strRef>
          </c:cat>
          <c:val>
            <c:numRef>
              <c:f>Sheet1!$I$2:$I$4</c:f>
              <c:numCache>
                <c:formatCode>General</c:formatCode>
                <c:ptCount val="3"/>
                <c:pt idx="0">
                  <c:v>223</c:v>
                </c:pt>
                <c:pt idx="1">
                  <c:v>251</c:v>
                </c:pt>
                <c:pt idx="2">
                  <c:v>253</c:v>
                </c:pt>
              </c:numCache>
            </c:numRef>
          </c:val>
          <c:extLst>
            <c:ext xmlns:c16="http://schemas.microsoft.com/office/drawing/2014/chart" uri="{C3380CC4-5D6E-409C-BE32-E72D297353CC}">
              <c16:uniqueId val="{0000001F-525B-4C98-BF5C-A9FD3F5B338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Miktar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tr-TR"/>
        </a:p>
      </c:txPr>
    </c:legend>
    <c:plotVisOnly val="1"/>
    <c:dispBlanksAs val="gap"/>
    <c:showDLblsOverMax val="1"/>
  </c:chart>
  <c:txPr>
    <a:bodyPr/>
    <a:lstStyle/>
    <a:p>
      <a:pPr>
        <a:defRPr sz="1800" smtId="4294967295"/>
      </a:pPr>
      <a:endParaRPr lang="tr-T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Sheet1!$A$2:$A$25</c:f>
              <c:strCache>
                <c:ptCount val="24"/>
                <c:pt idx="0">
                  <c:v>1980/81</c:v>
                </c:pt>
                <c:pt idx="1">
                  <c:v>1985/86</c:v>
                </c:pt>
                <c:pt idx="2">
                  <c:v>1990/91</c:v>
                </c:pt>
                <c:pt idx="3">
                  <c:v>1995/96</c:v>
                </c:pt>
                <c:pt idx="4">
                  <c:v>2000/01</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strCache>
            </c:strRef>
          </c:cat>
          <c:val>
            <c:numRef>
              <c:f>Sheet1!$B$2:$B$25</c:f>
              <c:numCache>
                <c:formatCode>General</c:formatCode>
                <c:ptCount val="24"/>
                <c:pt idx="0">
                  <c:v>1558</c:v>
                </c:pt>
                <c:pt idx="1">
                  <c:v>1849</c:v>
                </c:pt>
                <c:pt idx="2">
                  <c:v>2331</c:v>
                </c:pt>
                <c:pt idx="3">
                  <c:v>2719</c:v>
                </c:pt>
                <c:pt idx="4">
                  <c:v>3065</c:v>
                </c:pt>
                <c:pt idx="5">
                  <c:v>3522</c:v>
                </c:pt>
                <c:pt idx="6">
                  <c:v>3675</c:v>
                </c:pt>
                <c:pt idx="7">
                  <c:v>3775</c:v>
                </c:pt>
                <c:pt idx="8">
                  <c:v>3531</c:v>
                </c:pt>
                <c:pt idx="9">
                  <c:v>3731</c:v>
                </c:pt>
                <c:pt idx="10">
                  <c:v>3923</c:v>
                </c:pt>
                <c:pt idx="11">
                  <c:v>3993</c:v>
                </c:pt>
                <c:pt idx="12">
                  <c:v>4140</c:v>
                </c:pt>
                <c:pt idx="13">
                  <c:v>4335</c:v>
                </c:pt>
                <c:pt idx="14">
                  <c:v>4154</c:v>
                </c:pt>
                <c:pt idx="15">
                  <c:v>4128</c:v>
                </c:pt>
                <c:pt idx="16">
                  <c:v>4400</c:v>
                </c:pt>
                <c:pt idx="17">
                  <c:v>4596</c:v>
                </c:pt>
                <c:pt idx="18">
                  <c:v>4784</c:v>
                </c:pt>
                <c:pt idx="19">
                  <c:v>4706</c:v>
                </c:pt>
                <c:pt idx="20">
                  <c:v>4954</c:v>
                </c:pt>
                <c:pt idx="21">
                  <c:v>4994</c:v>
                </c:pt>
                <c:pt idx="22">
                  <c:v>5020</c:v>
                </c:pt>
                <c:pt idx="23">
                  <c:v>4780</c:v>
                </c:pt>
              </c:numCache>
            </c:numRef>
          </c:val>
          <c:extLst>
            <c:ext xmlns:c16="http://schemas.microsoft.com/office/drawing/2014/chart" uri="{C3380CC4-5D6E-409C-BE32-E72D297353CC}">
              <c16:uniqueId val="{00000018-264D-401F-8B4D-05DCE09615E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Miktar (1.000</a:t>
                </a:r>
                <a:r>
                  <a:rPr lang="tr-TR" sz="1100" b="0" baseline="0" dirty="0">
                    <a:solidFill>
                      <a:srgbClr val="0F2741"/>
                    </a:solidFill>
                    <a:latin typeface="Open Sans"/>
                  </a:rPr>
                  <a:t> ton)</a:t>
                </a:r>
                <a:endParaRPr lang="tr-TR"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Column1</c:v>
                </c:pt>
              </c:strCache>
            </c:strRef>
          </c:tx>
          <c:spPr>
            <a:solidFill>
              <a:srgbClr val="2875DD"/>
            </a:solidFill>
            <a:ln>
              <a:solidFill>
                <a:srgbClr val="2875DD"/>
              </a:solidFill>
            </a:ln>
          </c:spPr>
          <c:dPt>
            <c:idx val="0"/>
            <c:bubble3D val="0"/>
            <c:spPr>
              <a:solidFill>
                <a:srgbClr val="2875DD"/>
              </a:solidFill>
            </c:spPr>
            <c:extLst>
              <c:ext xmlns:c16="http://schemas.microsoft.com/office/drawing/2014/chart" uri="{C3380CC4-5D6E-409C-BE32-E72D297353CC}">
                <c16:uniqueId val="{00000001-6F46-4693-8D66-02A6BDC73445}"/>
              </c:ext>
            </c:extLst>
          </c:dPt>
          <c:dPt>
            <c:idx val="1"/>
            <c:bubble3D val="0"/>
            <c:spPr>
              <a:solidFill>
                <a:srgbClr val="0F283E"/>
              </a:solidFill>
            </c:spPr>
            <c:extLst>
              <c:ext xmlns:c16="http://schemas.microsoft.com/office/drawing/2014/chart" uri="{C3380CC4-5D6E-409C-BE32-E72D297353CC}">
                <c16:uniqueId val="{00000003-6F46-4693-8D66-02A6BDC73445}"/>
              </c:ext>
            </c:extLst>
          </c:dPt>
          <c:dPt>
            <c:idx val="2"/>
            <c:bubble3D val="0"/>
            <c:spPr>
              <a:solidFill>
                <a:srgbClr val="BABABA"/>
              </a:solidFill>
            </c:spPr>
            <c:extLst>
              <c:ext xmlns:c16="http://schemas.microsoft.com/office/drawing/2014/chart" uri="{C3380CC4-5D6E-409C-BE32-E72D297353CC}">
                <c16:uniqueId val="{00000005-6F46-4693-8D66-02A6BDC73445}"/>
              </c:ext>
            </c:extLst>
          </c:dPt>
          <c:dLbls>
            <c:dLbl>
              <c:idx val="0"/>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F46-4693-8D66-02A6BDC73445}"/>
                </c:ext>
              </c:extLst>
            </c:dLbl>
            <c:dLbl>
              <c:idx val="1"/>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F46-4693-8D66-02A6BDC73445}"/>
                </c:ext>
              </c:extLst>
            </c:dLbl>
            <c:dLbl>
              <c:idx val="2"/>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F46-4693-8D66-02A6BDC73445}"/>
                </c:ext>
              </c:extLst>
            </c:dLbl>
            <c:spPr>
              <a:noFill/>
              <a:ln>
                <a:noFill/>
              </a:ln>
              <a:effectLst/>
            </c:spPr>
            <c:txPr>
              <a:bodyPr/>
              <a:lstStyle/>
              <a:p>
                <a:pPr>
                  <a:defRPr sz="1100" b="0" smtId="4294967295">
                    <a:solidFill>
                      <a:srgbClr val="0F2741"/>
                    </a:solidFill>
                    <a:latin typeface="Open Sans"/>
                  </a:defRPr>
                </a:pPr>
                <a:endParaRPr lang="tr-TR"/>
              </a:p>
            </c:txPr>
            <c:dLblPos val="bestFit"/>
            <c:showLegendKey val="1"/>
            <c:showVal val="0"/>
            <c:showCatName val="1"/>
            <c:showSerName val="0"/>
            <c:showPercent val="1"/>
            <c:showBubbleSize val="0"/>
            <c:separator> </c:separator>
            <c:showLeaderLines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Sheet1!$A$2:$A$4</c:f>
              <c:strCache>
                <c:ptCount val="3"/>
                <c:pt idx="0">
                  <c:v>Afrika</c:v>
                </c:pt>
                <c:pt idx="1">
                  <c:v>Amerika</c:v>
                </c:pt>
                <c:pt idx="2">
                  <c:v>Asya/Okyanusya</c:v>
                </c:pt>
              </c:strCache>
            </c:strRef>
          </c:cat>
          <c:val>
            <c:numRef>
              <c:f>Sheet1!$B$2:$B$4</c:f>
              <c:numCache>
                <c:formatCode>General</c:formatCode>
                <c:ptCount val="3"/>
                <c:pt idx="0">
                  <c:v>0.71199999999999997</c:v>
                </c:pt>
                <c:pt idx="1">
                  <c:v>0.23200000000000001</c:v>
                </c:pt>
                <c:pt idx="2">
                  <c:v>5.6000000000000001E-2</c:v>
                </c:pt>
              </c:numCache>
            </c:numRef>
          </c:val>
          <c:extLst>
            <c:ext xmlns:c16="http://schemas.microsoft.com/office/drawing/2014/chart" uri="{C3380CC4-5D6E-409C-BE32-E72D297353CC}">
              <c16:uniqueId val="{00000006-6F46-4693-8D66-02A6BDC73445}"/>
            </c:ext>
          </c:extLst>
        </c:ser>
        <c:dLbls>
          <c:showLegendKey val="0"/>
          <c:showVal val="0"/>
          <c:showCatName val="0"/>
          <c:showSerName val="0"/>
          <c:showPercent val="0"/>
          <c:showBubbleSize val="0"/>
          <c:showLeaderLines val="1"/>
        </c:dLbls>
        <c:firstSliceAng val="0"/>
      </c:pieChart>
    </c:plotArea>
    <c:plotVisOnly val="1"/>
    <c:dispBlanksAs val="gap"/>
    <c:showDLblsOverMax val="1"/>
  </c:chart>
  <c:txPr>
    <a:bodyPr/>
    <a:lstStyle/>
    <a:p>
      <a:pPr>
        <a:defRPr sz="1800" smtId="4294967295"/>
      </a:pPr>
      <a:endParaRPr lang="tr-T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CC4-47ED-BDA7-82224EF61062}"/>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CC4-47ED-BDA7-82224EF61062}"/>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CC4-47ED-BDA7-82224EF61062}"/>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CC4-47ED-BDA7-82224EF61062}"/>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CC4-47ED-BDA7-82224EF61062}"/>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CC4-47ED-BDA7-82224EF61062}"/>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CC4-47ED-BDA7-82224EF61062}"/>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CC4-47ED-BDA7-82224EF61062}"/>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CC4-47ED-BDA7-82224EF61062}"/>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CC4-47ED-BDA7-82224EF61062}"/>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CC4-47ED-BDA7-82224EF61062}"/>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CC4-47ED-BDA7-82224EF61062}"/>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471</c:v>
                </c:pt>
                <c:pt idx="1">
                  <c:v>519</c:v>
                </c:pt>
                <c:pt idx="2">
                  <c:v>558</c:v>
                </c:pt>
                <c:pt idx="3">
                  <c:v>492</c:v>
                </c:pt>
                <c:pt idx="4">
                  <c:v>577</c:v>
                </c:pt>
                <c:pt idx="5">
                  <c:v>559</c:v>
                </c:pt>
                <c:pt idx="6">
                  <c:v>605</c:v>
                </c:pt>
                <c:pt idx="7">
                  <c:v>614</c:v>
                </c:pt>
                <c:pt idx="8">
                  <c:v>620</c:v>
                </c:pt>
                <c:pt idx="9">
                  <c:v>710</c:v>
                </c:pt>
                <c:pt idx="10">
                  <c:v>793</c:v>
                </c:pt>
                <c:pt idx="11">
                  <c:v>750</c:v>
                </c:pt>
              </c:numCache>
            </c:numRef>
          </c:val>
          <c:extLst>
            <c:ext xmlns:c16="http://schemas.microsoft.com/office/drawing/2014/chart" uri="{C3380CC4-5D6E-409C-BE32-E72D297353CC}">
              <c16:uniqueId val="{0000000C-CCC4-47ED-BDA7-82224EF6106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Miktar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68A-4AD9-9195-C17E7EE1B000}"/>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68A-4AD9-9195-C17E7EE1B000}"/>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68A-4AD9-9195-C17E7EE1B000}"/>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68A-4AD9-9195-C17E7EE1B000}"/>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68A-4AD9-9195-C17E7EE1B000}"/>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68A-4AD9-9195-C17E7EE1B000}"/>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68A-4AD9-9195-C17E7EE1B000}"/>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68A-4AD9-9195-C17E7EE1B000}"/>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68A-4AD9-9195-C17E7EE1B000}"/>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68A-4AD9-9195-C17E7EE1B000}"/>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68A-4AD9-9195-C17E7EE1B000}"/>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68A-4AD9-9195-C17E7EE1B000}"/>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429</c:v>
                </c:pt>
                <c:pt idx="1">
                  <c:v>446</c:v>
                </c:pt>
                <c:pt idx="2">
                  <c:v>400</c:v>
                </c:pt>
                <c:pt idx="3">
                  <c:v>398</c:v>
                </c:pt>
                <c:pt idx="4">
                  <c:v>390</c:v>
                </c:pt>
                <c:pt idx="5">
                  <c:v>385</c:v>
                </c:pt>
                <c:pt idx="6">
                  <c:v>400</c:v>
                </c:pt>
                <c:pt idx="7">
                  <c:v>380</c:v>
                </c:pt>
                <c:pt idx="8">
                  <c:v>390</c:v>
                </c:pt>
                <c:pt idx="9">
                  <c:v>380</c:v>
                </c:pt>
                <c:pt idx="10">
                  <c:v>350</c:v>
                </c:pt>
                <c:pt idx="11">
                  <c:v>340</c:v>
                </c:pt>
              </c:numCache>
            </c:numRef>
          </c:val>
          <c:extLst>
            <c:ext xmlns:c16="http://schemas.microsoft.com/office/drawing/2014/chart" uri="{C3380CC4-5D6E-409C-BE32-E72D297353CC}">
              <c16:uniqueId val="{0000000C-E68A-4AD9-9195-C17E7EE1B00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Miktar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C02-47EE-A513-1111A9AEB3F8}"/>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C02-47EE-A513-1111A9AEB3F8}"/>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C02-47EE-A513-1111A9AEB3F8}"/>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C02-47EE-A513-1111A9AEB3F8}"/>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C02-47EE-A513-1111A9AEB3F8}"/>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C02-47EE-A513-1111A9AEB3F8}"/>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C02-47EE-A513-1111A9AEB3F8}"/>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5C02-47EE-A513-1111A9AEB3F8}"/>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C02-47EE-A513-1111A9AEB3F8}"/>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C02-47EE-A513-1111A9AEB3F8}"/>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C02-47EE-A513-1111A9AEB3F8}"/>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5C02-47EE-A513-1111A9AEB3F8}"/>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225</c:v>
                </c:pt>
                <c:pt idx="1">
                  <c:v>234</c:v>
                </c:pt>
                <c:pt idx="2">
                  <c:v>234</c:v>
                </c:pt>
                <c:pt idx="3">
                  <c:v>202</c:v>
                </c:pt>
                <c:pt idx="4">
                  <c:v>250</c:v>
                </c:pt>
                <c:pt idx="5">
                  <c:v>310</c:v>
                </c:pt>
                <c:pt idx="6">
                  <c:v>320</c:v>
                </c:pt>
                <c:pt idx="7">
                  <c:v>292</c:v>
                </c:pt>
                <c:pt idx="8">
                  <c:v>322</c:v>
                </c:pt>
                <c:pt idx="9">
                  <c:v>295</c:v>
                </c:pt>
                <c:pt idx="10">
                  <c:v>250</c:v>
                </c:pt>
                <c:pt idx="11">
                  <c:v>210</c:v>
                </c:pt>
              </c:numCache>
            </c:numRef>
          </c:val>
          <c:extLst>
            <c:ext xmlns:c16="http://schemas.microsoft.com/office/drawing/2014/chart" uri="{C3380CC4-5D6E-409C-BE32-E72D297353CC}">
              <c16:uniqueId val="{0000000C-5C02-47EE-A513-1111A9AEB3F8}"/>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Miktar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CF9-4C53-964B-C35D2D7E603A}"/>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CF9-4C53-964B-C35D2D7E603A}"/>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CF9-4C53-964B-C35D2D7E603A}"/>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CF9-4C53-964B-C35D2D7E603A}"/>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CF9-4C53-964B-C35D2D7E603A}"/>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CF9-4C53-964B-C35D2D7E603A}"/>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CF9-4C53-964B-C35D2D7E603A}"/>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CF9-4C53-964B-C35D2D7E603A}"/>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CF9-4C53-964B-C35D2D7E603A}"/>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CF9-4C53-964B-C35D2D7E603A}"/>
                </c:ext>
              </c:extLst>
            </c:dLbl>
            <c:dLbl>
              <c:idx val="1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CF9-4C53-964B-C35D2D7E603A}"/>
                </c:ext>
              </c:extLst>
            </c:dLbl>
            <c:dLbl>
              <c:idx val="1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CF9-4C53-964B-C35D2D7E603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Sheet1!$B$2:$B$13</c:f>
              <c:numCache>
                <c:formatCode>General</c:formatCode>
                <c:ptCount val="12"/>
                <c:pt idx="0">
                  <c:v>241</c:v>
                </c:pt>
                <c:pt idx="1">
                  <c:v>240</c:v>
                </c:pt>
                <c:pt idx="2">
                  <c:v>224</c:v>
                </c:pt>
                <c:pt idx="3">
                  <c:v>225</c:v>
                </c:pt>
                <c:pt idx="4">
                  <c:v>227</c:v>
                </c:pt>
                <c:pt idx="5">
                  <c:v>230</c:v>
                </c:pt>
                <c:pt idx="6">
                  <c:v>235</c:v>
                </c:pt>
                <c:pt idx="7">
                  <c:v>221</c:v>
                </c:pt>
                <c:pt idx="8">
                  <c:v>240</c:v>
                </c:pt>
                <c:pt idx="9">
                  <c:v>223</c:v>
                </c:pt>
                <c:pt idx="10">
                  <c:v>251</c:v>
                </c:pt>
                <c:pt idx="11">
                  <c:v>253</c:v>
                </c:pt>
              </c:numCache>
            </c:numRef>
          </c:val>
          <c:extLst>
            <c:ext xmlns:c16="http://schemas.microsoft.com/office/drawing/2014/chart" uri="{C3380CC4-5D6E-409C-BE32-E72D297353CC}">
              <c16:uniqueId val="{0000000C-3CF9-4C53-964B-C35D2D7E603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Miktar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BB0-4401-8BF1-5AAE28413363}"/>
                </c:ext>
              </c:extLst>
            </c:dLbl>
            <c:dLbl>
              <c:idx val="1"/>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BB0-4401-8BF1-5AAE28413363}"/>
                </c:ext>
              </c:extLst>
            </c:dLbl>
            <c:dLbl>
              <c:idx val="2"/>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BB0-4401-8BF1-5AAE28413363}"/>
                </c:ext>
              </c:extLst>
            </c:dLbl>
            <c:dLbl>
              <c:idx val="3"/>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BB0-4401-8BF1-5AAE28413363}"/>
                </c:ext>
              </c:extLst>
            </c:dLbl>
            <c:dLbl>
              <c:idx val="4"/>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7BB0-4401-8BF1-5AAE28413363}"/>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BB0-4401-8BF1-5AAE28413363}"/>
                </c:ext>
              </c:extLst>
            </c:dLbl>
            <c:dLbl>
              <c:idx val="6"/>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7BB0-4401-8BF1-5AAE28413363}"/>
                </c:ext>
              </c:extLst>
            </c:dLbl>
            <c:dLbl>
              <c:idx val="7"/>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7BB0-4401-8BF1-5AAE28413363}"/>
                </c:ext>
              </c:extLst>
            </c:dLbl>
            <c:dLbl>
              <c:idx val="8"/>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7BB0-4401-8BF1-5AAE28413363}"/>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7BB0-4401-8BF1-5AAE28413363}"/>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2013/2014</c:v>
                </c:pt>
                <c:pt idx="1">
                  <c:v>2014/2015</c:v>
                </c:pt>
                <c:pt idx="2">
                  <c:v>2015/2016</c:v>
                </c:pt>
                <c:pt idx="3">
                  <c:v>2016/2017</c:v>
                </c:pt>
                <c:pt idx="4">
                  <c:v>2017/2018</c:v>
                </c:pt>
                <c:pt idx="5">
                  <c:v>2018/2019</c:v>
                </c:pt>
                <c:pt idx="6">
                  <c:v>2019/2020</c:v>
                </c:pt>
                <c:pt idx="7">
                  <c:v>2020/2021</c:v>
                </c:pt>
                <c:pt idx="8">
                  <c:v>2021/2022*</c:v>
                </c:pt>
                <c:pt idx="9">
                  <c:v>2022/2023**</c:v>
                </c:pt>
              </c:strCache>
            </c:strRef>
          </c:cat>
          <c:val>
            <c:numRef>
              <c:f>Sheet1!$B$2:$B$11</c:f>
              <c:numCache>
                <c:formatCode>General</c:formatCode>
                <c:ptCount val="10"/>
                <c:pt idx="0">
                  <c:v>259</c:v>
                </c:pt>
                <c:pt idx="1">
                  <c:v>195</c:v>
                </c:pt>
                <c:pt idx="2">
                  <c:v>194</c:v>
                </c:pt>
                <c:pt idx="3">
                  <c:v>216</c:v>
                </c:pt>
                <c:pt idx="4">
                  <c:v>236</c:v>
                </c:pt>
                <c:pt idx="5">
                  <c:v>327</c:v>
                </c:pt>
                <c:pt idx="6">
                  <c:v>318</c:v>
                </c:pt>
                <c:pt idx="7">
                  <c:v>338</c:v>
                </c:pt>
                <c:pt idx="8">
                  <c:v>375</c:v>
                </c:pt>
                <c:pt idx="9">
                  <c:v>364</c:v>
                </c:pt>
              </c:numCache>
            </c:numRef>
          </c:val>
          <c:extLst>
            <c:ext xmlns:c16="http://schemas.microsoft.com/office/drawing/2014/chart" uri="{C3380CC4-5D6E-409C-BE32-E72D297353CC}">
              <c16:uniqueId val="{0000000A-7BB0-4401-8BF1-5AAE2841336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Miktar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936-4FF6-89FF-76266823B079}"/>
                </c:ext>
              </c:extLst>
            </c:dLbl>
            <c:dLbl>
              <c:idx val="1"/>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936-4FF6-89FF-76266823B079}"/>
                </c:ext>
              </c:extLst>
            </c:dLbl>
            <c:dLbl>
              <c:idx val="2"/>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936-4FF6-89FF-76266823B079}"/>
                </c:ext>
              </c:extLst>
            </c:dLbl>
            <c:dLbl>
              <c:idx val="3"/>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936-4FF6-89FF-76266823B079}"/>
                </c:ext>
              </c:extLst>
            </c:dLbl>
            <c:dLbl>
              <c:idx val="4"/>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936-4FF6-89FF-76266823B079}"/>
                </c:ext>
              </c:extLst>
            </c:dLbl>
            <c:dLbl>
              <c:idx val="5"/>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936-4FF6-89FF-76266823B079}"/>
                </c:ext>
              </c:extLst>
            </c:dLbl>
            <c:dLbl>
              <c:idx val="6"/>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936-4FF6-89FF-76266823B079}"/>
                </c:ext>
              </c:extLst>
            </c:dLbl>
            <c:dLbl>
              <c:idx val="7"/>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936-4FF6-89FF-76266823B079}"/>
                </c:ext>
              </c:extLst>
            </c:dLbl>
            <c:dLbl>
              <c:idx val="8"/>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936-4FF6-89FF-76266823B079}"/>
                </c:ext>
              </c:extLst>
            </c:dLbl>
            <c:dLbl>
              <c:idx val="9"/>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936-4FF6-89FF-76266823B079}"/>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Fildişi Cumhuriyeti</c:v>
                </c:pt>
                <c:pt idx="1">
                  <c:v>Ekvador</c:v>
                </c:pt>
                <c:pt idx="2">
                  <c:v>Nijerya</c:v>
                </c:pt>
                <c:pt idx="3">
                  <c:v>Hollanda</c:v>
                </c:pt>
                <c:pt idx="4">
                  <c:v>Malezya</c:v>
                </c:pt>
                <c:pt idx="5">
                  <c:v>Peru</c:v>
                </c:pt>
                <c:pt idx="6">
                  <c:v>Dominik Cumhuriyeti</c:v>
                </c:pt>
                <c:pt idx="7">
                  <c:v>Endonezya</c:v>
                </c:pt>
                <c:pt idx="8">
                  <c:v>Belçika</c:v>
                </c:pt>
                <c:pt idx="9">
                  <c:v>Estonya</c:v>
                </c:pt>
              </c:strCache>
            </c:strRef>
          </c:cat>
          <c:val>
            <c:numRef>
              <c:f>Sheet1!$B$2:$B$11</c:f>
              <c:numCache>
                <c:formatCode>General</c:formatCode>
                <c:ptCount val="10"/>
                <c:pt idx="0">
                  <c:v>3211.63</c:v>
                </c:pt>
                <c:pt idx="1">
                  <c:v>915.5</c:v>
                </c:pt>
                <c:pt idx="2">
                  <c:v>555.4</c:v>
                </c:pt>
                <c:pt idx="3">
                  <c:v>337.32</c:v>
                </c:pt>
                <c:pt idx="4">
                  <c:v>261.5</c:v>
                </c:pt>
                <c:pt idx="5">
                  <c:v>160</c:v>
                </c:pt>
                <c:pt idx="6">
                  <c:v>93.65</c:v>
                </c:pt>
                <c:pt idx="7">
                  <c:v>63.85</c:v>
                </c:pt>
                <c:pt idx="8">
                  <c:v>50.56</c:v>
                </c:pt>
                <c:pt idx="9">
                  <c:v>43.5</c:v>
                </c:pt>
              </c:numCache>
            </c:numRef>
          </c:val>
          <c:extLst>
            <c:ext xmlns:c16="http://schemas.microsoft.com/office/drawing/2014/chart" uri="{C3380CC4-5D6E-409C-BE32-E72D297353CC}">
              <c16:uniqueId val="{0000000A-6936-4FF6-89FF-76266823B079}"/>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C59-4026-B150-FB723AD177B6}"/>
                </c:ext>
              </c:extLst>
            </c:dLbl>
            <c:dLbl>
              <c:idx val="1"/>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C59-4026-B150-FB723AD177B6}"/>
                </c:ext>
              </c:extLst>
            </c:dLbl>
            <c:dLbl>
              <c:idx val="2"/>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C59-4026-B150-FB723AD177B6}"/>
                </c:ext>
              </c:extLst>
            </c:dLbl>
            <c:dLbl>
              <c:idx val="3"/>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C59-4026-B150-FB723AD177B6}"/>
                </c:ext>
              </c:extLst>
            </c:dLbl>
            <c:dLbl>
              <c:idx val="4"/>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FC59-4026-B150-FB723AD177B6}"/>
                </c:ext>
              </c:extLst>
            </c:dLbl>
            <c:dLbl>
              <c:idx val="5"/>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FC59-4026-B150-FB723AD177B6}"/>
                </c:ext>
              </c:extLst>
            </c:dLbl>
            <c:dLbl>
              <c:idx val="6"/>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FC59-4026-B150-FB723AD177B6}"/>
                </c:ext>
              </c:extLst>
            </c:dLbl>
            <c:dLbl>
              <c:idx val="7"/>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FC59-4026-B150-FB723AD177B6}"/>
                </c:ext>
              </c:extLst>
            </c:dLbl>
            <c:dLbl>
              <c:idx val="8"/>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FC59-4026-B150-FB723AD177B6}"/>
                </c:ext>
              </c:extLst>
            </c:dLbl>
            <c:dLbl>
              <c:idx val="9"/>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FC59-4026-B150-FB723AD177B6}"/>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Hollanda</c:v>
                </c:pt>
                <c:pt idx="1">
                  <c:v>Malezya</c:v>
                </c:pt>
                <c:pt idx="2">
                  <c:v>Almanya</c:v>
                </c:pt>
                <c:pt idx="3">
                  <c:v>ABD</c:v>
                </c:pt>
                <c:pt idx="4">
                  <c:v>Fransa</c:v>
                </c:pt>
                <c:pt idx="5">
                  <c:v>Kanada</c:v>
                </c:pt>
                <c:pt idx="6">
                  <c:v>Belçika</c:v>
                </c:pt>
                <c:pt idx="7">
                  <c:v>İtalya</c:v>
                </c:pt>
                <c:pt idx="8">
                  <c:v>Türkiye</c:v>
                </c:pt>
                <c:pt idx="9">
                  <c:v>İspanya</c:v>
                </c:pt>
              </c:strCache>
            </c:strRef>
          </c:cat>
          <c:val>
            <c:numRef>
              <c:f>Sheet1!$B$2:$B$11</c:f>
              <c:numCache>
                <c:formatCode>General</c:formatCode>
                <c:ptCount val="10"/>
                <c:pt idx="0">
                  <c:v>2184.6999999999998</c:v>
                </c:pt>
                <c:pt idx="1">
                  <c:v>1492.58</c:v>
                </c:pt>
                <c:pt idx="2">
                  <c:v>876.76</c:v>
                </c:pt>
                <c:pt idx="3">
                  <c:v>804.14</c:v>
                </c:pt>
                <c:pt idx="4">
                  <c:v>440.78</c:v>
                </c:pt>
                <c:pt idx="5">
                  <c:v>359.15</c:v>
                </c:pt>
                <c:pt idx="6">
                  <c:v>352.23</c:v>
                </c:pt>
                <c:pt idx="7">
                  <c:v>320.08999999999997</c:v>
                </c:pt>
                <c:pt idx="8">
                  <c:v>315.10000000000002</c:v>
                </c:pt>
                <c:pt idx="9">
                  <c:v>283.36</c:v>
                </c:pt>
              </c:numCache>
            </c:numRef>
          </c:val>
          <c:extLst>
            <c:ext xmlns:c16="http://schemas.microsoft.com/office/drawing/2014/chart" uri="{C3380CC4-5D6E-409C-BE32-E72D297353CC}">
              <c16:uniqueId val="{0000000A-FC59-4026-B150-FB723AD177B6}"/>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1E9-45B1-B30C-3B34E8BF9E10}"/>
                </c:ext>
              </c:extLst>
            </c:dLbl>
            <c:dLbl>
              <c:idx val="1"/>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1E9-45B1-B30C-3B34E8BF9E10}"/>
                </c:ext>
              </c:extLst>
            </c:dLbl>
            <c:dLbl>
              <c:idx val="2"/>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1E9-45B1-B30C-3B34E8BF9E10}"/>
                </c:ext>
              </c:extLst>
            </c:dLbl>
            <c:dLbl>
              <c:idx val="3"/>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1E9-45B1-B30C-3B34E8BF9E10}"/>
                </c:ext>
              </c:extLst>
            </c:dLbl>
            <c:dLbl>
              <c:idx val="4"/>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1E9-45B1-B30C-3B34E8BF9E10}"/>
                </c:ext>
              </c:extLst>
            </c:dLbl>
            <c:dLbl>
              <c:idx val="5"/>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1E9-45B1-B30C-3B34E8BF9E10}"/>
                </c:ext>
              </c:extLst>
            </c:dLbl>
            <c:dLbl>
              <c:idx val="6"/>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1E9-45B1-B30C-3B34E8BF9E10}"/>
                </c:ext>
              </c:extLst>
            </c:dLbl>
            <c:dLbl>
              <c:idx val="7"/>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51E9-45B1-B30C-3B34E8BF9E10}"/>
                </c:ext>
              </c:extLst>
            </c:dLbl>
            <c:dLbl>
              <c:idx val="8"/>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1E9-45B1-B30C-3B34E8BF9E10}"/>
                </c:ext>
              </c:extLst>
            </c:dLbl>
            <c:dLbl>
              <c:idx val="9"/>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1E9-45B1-B30C-3B34E8BF9E10}"/>
                </c:ext>
              </c:extLst>
            </c:dLbl>
            <c:dLbl>
              <c:idx val="10"/>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1E9-45B1-B30C-3B34E8BF9E10}"/>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2.3199999999999998</c:v>
                </c:pt>
                <c:pt idx="1">
                  <c:v>2.04</c:v>
                </c:pt>
                <c:pt idx="2">
                  <c:v>3.05</c:v>
                </c:pt>
                <c:pt idx="3">
                  <c:v>3.55</c:v>
                </c:pt>
                <c:pt idx="4">
                  <c:v>3.06</c:v>
                </c:pt>
                <c:pt idx="5">
                  <c:v>3.51</c:v>
                </c:pt>
                <c:pt idx="6">
                  <c:v>3.25</c:v>
                </c:pt>
                <c:pt idx="7">
                  <c:v>3.58</c:v>
                </c:pt>
                <c:pt idx="8">
                  <c:v>3.63</c:v>
                </c:pt>
                <c:pt idx="9">
                  <c:v>4.28</c:v>
                </c:pt>
                <c:pt idx="10">
                  <c:v>3.2</c:v>
                </c:pt>
              </c:numCache>
            </c:numRef>
          </c:val>
          <c:extLst>
            <c:ext xmlns:c16="http://schemas.microsoft.com/office/drawing/2014/chart" uri="{C3380CC4-5D6E-409C-BE32-E72D297353CC}">
              <c16:uniqueId val="{0000000B-51E9-45B1-B30C-3B34E8BF9E1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İhracat Değeri (</a:t>
                </a:r>
                <a:r>
                  <a:rPr lang="tr-TR" sz="1100" b="0" dirty="0" err="1">
                    <a:solidFill>
                      <a:srgbClr val="0F2741"/>
                    </a:solidFill>
                    <a:latin typeface="Open Sans"/>
                  </a:rPr>
                  <a:t>milyasr</a:t>
                </a:r>
                <a:r>
                  <a:rPr lang="tr-TR" sz="1100" b="0" dirty="0">
                    <a:solidFill>
                      <a:srgbClr val="0F2741"/>
                    </a:solidFill>
                    <a:latin typeface="Open Sans"/>
                  </a:rPr>
                  <a:t> USD)</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9E9B-49E7-9AFD-EEF2971BCB3E}"/>
                </c:ext>
              </c:extLst>
            </c:dLbl>
            <c:dLbl>
              <c:idx val="1"/>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9E9B-49E7-9AFD-EEF2971BCB3E}"/>
                </c:ext>
              </c:extLst>
            </c:dLbl>
            <c:dLbl>
              <c:idx val="2"/>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9E9B-49E7-9AFD-EEF2971BCB3E}"/>
                </c:ext>
              </c:extLst>
            </c:dLbl>
            <c:dLbl>
              <c:idx val="3"/>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9E9B-49E7-9AFD-EEF2971BCB3E}"/>
                </c:ext>
              </c:extLst>
            </c:dLbl>
            <c:dLbl>
              <c:idx val="4"/>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9E9B-49E7-9AFD-EEF2971BCB3E}"/>
                </c:ext>
              </c:extLst>
            </c:dLbl>
            <c:dLbl>
              <c:idx val="5"/>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9E9B-49E7-9AFD-EEF2971BCB3E}"/>
                </c:ext>
              </c:extLst>
            </c:dLbl>
            <c:dLbl>
              <c:idx val="6"/>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9E9B-49E7-9AFD-EEF2971BCB3E}"/>
                </c:ext>
              </c:extLst>
            </c:dLbl>
            <c:dLbl>
              <c:idx val="7"/>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9E9B-49E7-9AFD-EEF2971BCB3E}"/>
                </c:ext>
              </c:extLst>
            </c:dLbl>
            <c:dLbl>
              <c:idx val="8"/>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9E9B-49E7-9AFD-EEF2971BCB3E}"/>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2720.79</c:v>
                </c:pt>
                <c:pt idx="1">
                  <c:v>2572.17</c:v>
                </c:pt>
                <c:pt idx="2">
                  <c:v>2661.37</c:v>
                </c:pt>
                <c:pt idx="3">
                  <c:v>2179.9899999999998</c:v>
                </c:pt>
                <c:pt idx="4">
                  <c:v>2288.41</c:v>
                </c:pt>
                <c:pt idx="5">
                  <c:v>2328.16</c:v>
                </c:pt>
                <c:pt idx="6">
                  <c:v>2838.54</c:v>
                </c:pt>
                <c:pt idx="7">
                  <c:v>2299.69</c:v>
                </c:pt>
                <c:pt idx="8">
                  <c:v>2121.04</c:v>
                </c:pt>
              </c:numCache>
            </c:numRef>
          </c:val>
          <c:extLst>
            <c:ext xmlns:c16="http://schemas.microsoft.com/office/drawing/2014/chart" uri="{C3380CC4-5D6E-409C-BE32-E72D297353CC}">
              <c16:uniqueId val="{00000009-9E9B-49E7-9AFD-EEF2971BCB3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i="0" u="none" strike="noStrike" kern="1200" baseline="0" dirty="0">
                    <a:solidFill>
                      <a:srgbClr val="0F2741"/>
                    </a:solidFill>
                    <a:latin typeface="Open Sans"/>
                  </a:rPr>
                  <a:t>İhracat Değeri (milyon USD)</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C25-45F2-AFDD-8791550540E4}"/>
                </c:ext>
              </c:extLst>
            </c:dLbl>
            <c:dLbl>
              <c:idx val="1"/>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C25-45F2-AFDD-8791550540E4}"/>
                </c:ext>
              </c:extLst>
            </c:dLbl>
            <c:dLbl>
              <c:idx val="2"/>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C25-45F2-AFDD-8791550540E4}"/>
                </c:ext>
              </c:extLst>
            </c:dLbl>
            <c:dLbl>
              <c:idx val="3"/>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C25-45F2-AFDD-8791550540E4}"/>
                </c:ext>
              </c:extLst>
            </c:dLbl>
            <c:dLbl>
              <c:idx val="4"/>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C25-45F2-AFDD-8791550540E4}"/>
                </c:ext>
              </c:extLst>
            </c:dLbl>
            <c:dLbl>
              <c:idx val="5"/>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C25-45F2-AFDD-8791550540E4}"/>
                </c:ext>
              </c:extLst>
            </c:dLbl>
            <c:dLbl>
              <c:idx val="6"/>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C25-45F2-AFDD-8791550540E4}"/>
                </c:ext>
              </c:extLst>
            </c:dLbl>
            <c:dLbl>
              <c:idx val="7"/>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C25-45F2-AFDD-8791550540E4}"/>
                </c:ext>
              </c:extLst>
            </c:dLbl>
            <c:dLbl>
              <c:idx val="8"/>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C25-45F2-AFDD-8791550540E4}"/>
                </c:ext>
              </c:extLst>
            </c:dLbl>
            <c:dLbl>
              <c:idx val="9"/>
              <c:numFmt formatCode="#,##0" sourceLinked="0"/>
              <c:spPr/>
              <c:txPr>
                <a:bodyPr/>
                <a:lstStyle/>
                <a:p>
                  <a:pPr>
                    <a:defRPr sz="9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C25-45F2-AFDD-8791550540E4}"/>
                </c:ext>
              </c:extLst>
            </c:dLbl>
            <c:spPr>
              <a:noFill/>
              <a:ln>
                <a:noFill/>
              </a:ln>
              <a:effectLst/>
            </c:spPr>
            <c:txPr>
              <a:bodyPr/>
              <a:lstStyle/>
              <a:p>
                <a:pPr>
                  <a:defRPr sz="9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Fildişi Cumhuriyeti</c:v>
                </c:pt>
                <c:pt idx="1">
                  <c:v>Belçika</c:v>
                </c:pt>
                <c:pt idx="2">
                  <c:v>Gana</c:v>
                </c:pt>
                <c:pt idx="3">
                  <c:v>Almanya</c:v>
                </c:pt>
                <c:pt idx="4">
                  <c:v>Kamerun</c:v>
                </c:pt>
                <c:pt idx="5">
                  <c:v>Nijerya</c:v>
                </c:pt>
                <c:pt idx="6">
                  <c:v>Fransa</c:v>
                </c:pt>
                <c:pt idx="7">
                  <c:v>Polanya</c:v>
                </c:pt>
                <c:pt idx="8">
                  <c:v>Endonezya</c:v>
                </c:pt>
                <c:pt idx="9">
                  <c:v>İtalya</c:v>
                </c:pt>
              </c:strCache>
            </c:strRef>
          </c:cat>
          <c:val>
            <c:numRef>
              <c:f>Sheet1!$B$2:$B$11</c:f>
              <c:numCache>
                <c:formatCode>General</c:formatCode>
                <c:ptCount val="10"/>
                <c:pt idx="0">
                  <c:v>1057766</c:v>
                </c:pt>
                <c:pt idx="1">
                  <c:v>588905</c:v>
                </c:pt>
                <c:pt idx="2">
                  <c:v>431861</c:v>
                </c:pt>
                <c:pt idx="3">
                  <c:v>417586</c:v>
                </c:pt>
                <c:pt idx="4">
                  <c:v>304492</c:v>
                </c:pt>
                <c:pt idx="5">
                  <c:v>199919</c:v>
                </c:pt>
                <c:pt idx="6">
                  <c:v>170492</c:v>
                </c:pt>
                <c:pt idx="7">
                  <c:v>156352</c:v>
                </c:pt>
                <c:pt idx="8">
                  <c:v>59171</c:v>
                </c:pt>
                <c:pt idx="9">
                  <c:v>59531</c:v>
                </c:pt>
              </c:numCache>
            </c:numRef>
          </c:val>
          <c:extLst>
            <c:ext xmlns:c16="http://schemas.microsoft.com/office/drawing/2014/chart" uri="{C3380CC4-5D6E-409C-BE32-E72D297353CC}">
              <c16:uniqueId val="{0000000A-CC25-45F2-AFDD-8791550540E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2023/2024</c:v>
                </c:pt>
              </c:strCache>
            </c:strRef>
          </c:tx>
          <c:spPr>
            <a:solidFill>
              <a:srgbClr val="2875DD"/>
            </a:solidFill>
            <a:ln>
              <a:solidFill>
                <a:srgbClr val="2875DD"/>
              </a:solidFill>
            </a:ln>
          </c:spPr>
          <c:dPt>
            <c:idx val="0"/>
            <c:bubble3D val="0"/>
            <c:spPr>
              <a:solidFill>
                <a:srgbClr val="2875DD"/>
              </a:solidFill>
            </c:spPr>
            <c:extLst>
              <c:ext xmlns:c16="http://schemas.microsoft.com/office/drawing/2014/chart" uri="{C3380CC4-5D6E-409C-BE32-E72D297353CC}">
                <c16:uniqueId val="{00000001-13C9-464E-B5A0-3CB0167945B3}"/>
              </c:ext>
            </c:extLst>
          </c:dPt>
          <c:dPt>
            <c:idx val="1"/>
            <c:bubble3D val="0"/>
            <c:spPr>
              <a:solidFill>
                <a:srgbClr val="0F283E"/>
              </a:solidFill>
            </c:spPr>
            <c:extLst>
              <c:ext xmlns:c16="http://schemas.microsoft.com/office/drawing/2014/chart" uri="{C3380CC4-5D6E-409C-BE32-E72D297353CC}">
                <c16:uniqueId val="{00000003-13C9-464E-B5A0-3CB0167945B3}"/>
              </c:ext>
            </c:extLst>
          </c:dPt>
          <c:dPt>
            <c:idx val="2"/>
            <c:bubble3D val="0"/>
            <c:spPr>
              <a:solidFill>
                <a:srgbClr val="BABABA"/>
              </a:solidFill>
            </c:spPr>
            <c:extLst>
              <c:ext xmlns:c16="http://schemas.microsoft.com/office/drawing/2014/chart" uri="{C3380CC4-5D6E-409C-BE32-E72D297353CC}">
                <c16:uniqueId val="{00000005-13C9-464E-B5A0-3CB0167945B3}"/>
              </c:ext>
            </c:extLst>
          </c:dPt>
          <c:dPt>
            <c:idx val="3"/>
            <c:bubble3D val="0"/>
            <c:spPr>
              <a:solidFill>
                <a:srgbClr val="A60B0B"/>
              </a:solidFill>
            </c:spPr>
            <c:extLst>
              <c:ext xmlns:c16="http://schemas.microsoft.com/office/drawing/2014/chart" uri="{C3380CC4-5D6E-409C-BE32-E72D297353CC}">
                <c16:uniqueId val="{00000007-13C9-464E-B5A0-3CB0167945B3}"/>
              </c:ext>
            </c:extLst>
          </c:dPt>
          <c:dLbls>
            <c:dLbl>
              <c:idx val="0"/>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C9-464E-B5A0-3CB0167945B3}"/>
                </c:ext>
              </c:extLst>
            </c:dLbl>
            <c:dLbl>
              <c:idx val="1"/>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C9-464E-B5A0-3CB0167945B3}"/>
                </c:ext>
              </c:extLst>
            </c:dLbl>
            <c:dLbl>
              <c:idx val="2"/>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C9-464E-B5A0-3CB0167945B3}"/>
                </c:ext>
              </c:extLst>
            </c:dLbl>
            <c:dLbl>
              <c:idx val="3"/>
              <c:numFmt formatCode="#,##0.0%" sourceLinked="0"/>
              <c:spPr/>
              <c:txPr>
                <a:bodyPr/>
                <a:lstStyle/>
                <a:p>
                  <a:pPr>
                    <a:defRPr sz="1100" b="0" smtId="4294967295">
                      <a:solidFill>
                        <a:srgbClr val="0F2741"/>
                      </a:solidFill>
                      <a:effectLst>
                        <a:glow rad="50800">
                          <a:srgbClr val="FFFFFF"/>
                        </a:glow>
                      </a:effectLst>
                      <a:latin typeface="Open Sans"/>
                    </a:defRPr>
                  </a:pPr>
                  <a:endParaRPr lang="tr-TR"/>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C9-464E-B5A0-3CB0167945B3}"/>
                </c:ext>
              </c:extLst>
            </c:dLbl>
            <c:spPr>
              <a:noFill/>
              <a:ln>
                <a:noFill/>
              </a:ln>
              <a:effectLst/>
            </c:spPr>
            <c:txPr>
              <a:bodyPr/>
              <a:lstStyle/>
              <a:p>
                <a:pPr>
                  <a:defRPr sz="1100" b="0" smtId="4294967295">
                    <a:solidFill>
                      <a:srgbClr val="0F2741"/>
                    </a:solidFill>
                    <a:latin typeface="Open Sans"/>
                  </a:defRPr>
                </a:pPr>
                <a:endParaRPr lang="tr-TR"/>
              </a:p>
            </c:txPr>
            <c:dLblPos val="bestFit"/>
            <c:showLegendKey val="1"/>
            <c:showVal val="0"/>
            <c:showCatName val="1"/>
            <c:showSerName val="0"/>
            <c:showPercent val="1"/>
            <c:showBubbleSize val="0"/>
            <c:separator> </c:separator>
            <c:showLeaderLines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Sheet1!$A$2:$A$5</c:f>
              <c:strCache>
                <c:ptCount val="4"/>
                <c:pt idx="0">
                  <c:v>Avrupa</c:v>
                </c:pt>
                <c:pt idx="1">
                  <c:v>Asya ve Okyanusya</c:v>
                </c:pt>
                <c:pt idx="2">
                  <c:v>Afrika</c:v>
                </c:pt>
                <c:pt idx="3">
                  <c:v>Amerika</c:v>
                </c:pt>
              </c:strCache>
            </c:strRef>
          </c:cat>
          <c:val>
            <c:numRef>
              <c:f>Sheet1!$B$2:$B$5</c:f>
              <c:numCache>
                <c:formatCode>General</c:formatCode>
                <c:ptCount val="4"/>
                <c:pt idx="0">
                  <c:v>0.35799999999999998</c:v>
                </c:pt>
                <c:pt idx="1">
                  <c:v>0.222</c:v>
                </c:pt>
                <c:pt idx="2">
                  <c:v>0.22900000000000001</c:v>
                </c:pt>
                <c:pt idx="3">
                  <c:v>0.191</c:v>
                </c:pt>
              </c:numCache>
            </c:numRef>
          </c:val>
          <c:extLst>
            <c:ext xmlns:c16="http://schemas.microsoft.com/office/drawing/2014/chart" uri="{C3380CC4-5D6E-409C-BE32-E72D297353CC}">
              <c16:uniqueId val="{00000008-13C9-464E-B5A0-3CB0167945B3}"/>
            </c:ext>
          </c:extLst>
        </c:ser>
        <c:dLbls>
          <c:showLegendKey val="0"/>
          <c:showVal val="0"/>
          <c:showCatName val="0"/>
          <c:showSerName val="0"/>
          <c:showPercent val="0"/>
          <c:showBubbleSize val="0"/>
          <c:showLeaderLines val="1"/>
        </c:dLbls>
        <c:firstSliceAng val="0"/>
      </c:pieChart>
    </c:plotArea>
    <c:plotVisOnly val="1"/>
    <c:dispBlanksAs val="gap"/>
    <c:showDLblsOverMax val="1"/>
  </c:chart>
  <c:txPr>
    <a:bodyPr/>
    <a:lstStyle/>
    <a:p>
      <a:pPr>
        <a:defRPr sz="1800" smtId="4294967295"/>
      </a:pPr>
      <a:endParaRPr lang="tr-T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875DD"/>
            </a:solidFill>
            <a:ln>
              <a:solidFill>
                <a:srgbClr val="2875DD"/>
              </a:solidFill>
            </a:ln>
          </c:spPr>
          <c:invertIfNegative val="0"/>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Sheet1!$B$2:$B$13</c:f>
              <c:numCache>
                <c:formatCode>General</c:formatCode>
                <c:ptCount val="12"/>
                <c:pt idx="0">
                  <c:v>4216.25</c:v>
                </c:pt>
                <c:pt idx="1">
                  <c:v>4279.33</c:v>
                </c:pt>
                <c:pt idx="2">
                  <c:v>4851.68</c:v>
                </c:pt>
                <c:pt idx="3">
                  <c:v>4983.87</c:v>
                </c:pt>
                <c:pt idx="4">
                  <c:v>5208.6899999999996</c:v>
                </c:pt>
                <c:pt idx="5">
                  <c:v>5140.8100000000004</c:v>
                </c:pt>
                <c:pt idx="6">
                  <c:v>4856.59</c:v>
                </c:pt>
                <c:pt idx="7">
                  <c:v>5127.5</c:v>
                </c:pt>
                <c:pt idx="8">
                  <c:v>5189.3599999999997</c:v>
                </c:pt>
                <c:pt idx="9">
                  <c:v>5808.63</c:v>
                </c:pt>
                <c:pt idx="10">
                  <c:v>6313.98</c:v>
                </c:pt>
                <c:pt idx="11">
                  <c:v>6370.82</c:v>
                </c:pt>
              </c:numCache>
            </c:numRef>
          </c:val>
          <c:extLst>
            <c:ext xmlns:c16="http://schemas.microsoft.com/office/drawing/2014/chart" uri="{C3380CC4-5D6E-409C-BE32-E72D297353CC}">
              <c16:uniqueId val="{0000000C-475B-42C1-A2DF-2CF5ACABB4D8}"/>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İthalat Değeri (miyom USD)</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D99-4D89-AB33-FFB1645AF772}"/>
                </c:ext>
              </c:extLst>
            </c:dLbl>
            <c:dLbl>
              <c:idx val="1"/>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D99-4D89-AB33-FFB1645AF772}"/>
                </c:ext>
              </c:extLst>
            </c:dLbl>
            <c:dLbl>
              <c:idx val="2"/>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D99-4D89-AB33-FFB1645AF772}"/>
                </c:ext>
              </c:extLst>
            </c:dLbl>
            <c:dLbl>
              <c:idx val="3"/>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D99-4D89-AB33-FFB1645AF772}"/>
                </c:ext>
              </c:extLst>
            </c:dLbl>
            <c:dLbl>
              <c:idx val="4"/>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D99-4D89-AB33-FFB1645AF772}"/>
                </c:ext>
              </c:extLst>
            </c:dLbl>
            <c:dLbl>
              <c:idx val="5"/>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D99-4D89-AB33-FFB1645AF772}"/>
                </c:ext>
              </c:extLst>
            </c:dLbl>
            <c:dLbl>
              <c:idx val="6"/>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D99-4D89-AB33-FFB1645AF772}"/>
                </c:ext>
              </c:extLst>
            </c:dLbl>
            <c:dLbl>
              <c:idx val="7"/>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5D99-4D89-AB33-FFB1645AF772}"/>
                </c:ext>
              </c:extLst>
            </c:dLbl>
            <c:dLbl>
              <c:idx val="8"/>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D99-4D89-AB33-FFB1645AF772}"/>
                </c:ext>
              </c:extLst>
            </c:dLbl>
            <c:dLbl>
              <c:idx val="9"/>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D99-4D89-AB33-FFB1645AF772}"/>
                </c:ext>
              </c:extLst>
            </c:dLbl>
            <c:dLbl>
              <c:idx val="10"/>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D99-4D89-AB33-FFB1645AF772}"/>
                </c:ext>
              </c:extLst>
            </c:dLbl>
            <c:dLbl>
              <c:idx val="11"/>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5D99-4D89-AB33-FFB1645AF772}"/>
                </c:ext>
              </c:extLst>
            </c:dLbl>
            <c:dLbl>
              <c:idx val="12"/>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5D99-4D89-AB33-FFB1645AF772}"/>
                </c:ext>
              </c:extLst>
            </c:dLbl>
            <c:dLbl>
              <c:idx val="13"/>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5D99-4D89-AB33-FFB1645AF772}"/>
                </c:ext>
              </c:extLst>
            </c:dLbl>
            <c:dLbl>
              <c:idx val="14"/>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5D99-4D89-AB33-FFB1645AF772}"/>
                </c:ext>
              </c:extLst>
            </c:dLbl>
            <c:dLbl>
              <c:idx val="15"/>
              <c:numFmt formatCode="#,##0.00" sourceLinked="0"/>
              <c:spPr/>
              <c:txPr>
                <a:bodyPr/>
                <a:lstStyle/>
                <a:p>
                  <a:pPr>
                    <a:defRPr sz="1100" b="0" smtId="4294967295">
                      <a:solidFill>
                        <a:srgbClr val="0F2741"/>
                      </a:solidFill>
                      <a:latin typeface="Open Sans"/>
                    </a:defRPr>
                  </a:pPr>
                  <a:endParaRPr lang="tr-TR"/>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5D99-4D89-AB33-FFB1645AF772}"/>
                </c:ext>
              </c:extLst>
            </c:dLbl>
            <c:spPr>
              <a:noFill/>
              <a:ln>
                <a:noFill/>
              </a:ln>
              <a:effectLst/>
            </c:spPr>
            <c:txPr>
              <a:bodyPr/>
              <a:lstStyle/>
              <a:p>
                <a:pPr>
                  <a:defRPr sz="9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General</c:formatCode>
                <c:ptCount val="16"/>
                <c:pt idx="0">
                  <c:v>2.58</c:v>
                </c:pt>
                <c:pt idx="1">
                  <c:v>2.89</c:v>
                </c:pt>
                <c:pt idx="2">
                  <c:v>3.13</c:v>
                </c:pt>
                <c:pt idx="3">
                  <c:v>2.98</c:v>
                </c:pt>
                <c:pt idx="4">
                  <c:v>2.39</c:v>
                </c:pt>
                <c:pt idx="5">
                  <c:v>2.44</c:v>
                </c:pt>
                <c:pt idx="6">
                  <c:v>3.06</c:v>
                </c:pt>
                <c:pt idx="7">
                  <c:v>3.14</c:v>
                </c:pt>
                <c:pt idx="8">
                  <c:v>2.89</c:v>
                </c:pt>
                <c:pt idx="9">
                  <c:v>2.0299999999999998</c:v>
                </c:pt>
                <c:pt idx="10">
                  <c:v>2.29</c:v>
                </c:pt>
                <c:pt idx="11">
                  <c:v>2.34</c:v>
                </c:pt>
                <c:pt idx="12">
                  <c:v>2.37</c:v>
                </c:pt>
                <c:pt idx="13">
                  <c:v>2.4300000000000002</c:v>
                </c:pt>
                <c:pt idx="14">
                  <c:v>2.39</c:v>
                </c:pt>
                <c:pt idx="15">
                  <c:v>3.28</c:v>
                </c:pt>
              </c:numCache>
            </c:numRef>
          </c:val>
          <c:smooth val="0"/>
          <c:extLst>
            <c:ext xmlns:c16="http://schemas.microsoft.com/office/drawing/2014/chart" uri="{C3380CC4-5D6E-409C-BE32-E72D297353CC}">
              <c16:uniqueId val="{00000010-5D99-4D89-AB33-FFB1645AF772}"/>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1.5"/>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Kakao Fiyatı (USD/Kg)</a:t>
                </a:r>
                <a:endParaRPr lang="en-US" sz="1100" b="0" dirty="0">
                  <a:solidFill>
                    <a:srgbClr val="0F2741"/>
                  </a:solidFill>
                  <a:latin typeface="Open Sans"/>
                </a:endParaRP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800" smtId="4294967295"/>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numRef>
              <c:f>Sheet1!$A$2:$A$25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Sheet1!$B$2:$B$25</c:f>
              <c:numCache>
                <c:formatCode>General</c:formatCode>
                <c:ptCount val="24"/>
                <c:pt idx="0">
                  <c:v>1172.93</c:v>
                </c:pt>
                <c:pt idx="1">
                  <c:v>1166.47</c:v>
                </c:pt>
                <c:pt idx="2">
                  <c:v>1075.8699999999999</c:v>
                </c:pt>
                <c:pt idx="3">
                  <c:v>1128.93</c:v>
                </c:pt>
                <c:pt idx="4">
                  <c:v>1153.19</c:v>
                </c:pt>
                <c:pt idx="5">
                  <c:v>1219.6099999999999</c:v>
                </c:pt>
                <c:pt idx="6">
                  <c:v>1300.82</c:v>
                </c:pt>
                <c:pt idx="7">
                  <c:v>1361.79</c:v>
                </c:pt>
                <c:pt idx="8">
                  <c:v>1381.34</c:v>
                </c:pt>
                <c:pt idx="9">
                  <c:v>1303.0899999999999</c:v>
                </c:pt>
                <c:pt idx="10">
                  <c:v>1343.67</c:v>
                </c:pt>
                <c:pt idx="11">
                  <c:v>1438.16</c:v>
                </c:pt>
                <c:pt idx="12">
                  <c:v>1290.52</c:v>
                </c:pt>
                <c:pt idx="13">
                  <c:v>1330.04</c:v>
                </c:pt>
                <c:pt idx="14">
                  <c:v>1300.7</c:v>
                </c:pt>
                <c:pt idx="15">
                  <c:v>1321.57</c:v>
                </c:pt>
                <c:pt idx="16">
                  <c:v>1343.17</c:v>
                </c:pt>
                <c:pt idx="17">
                  <c:v>1378.54</c:v>
                </c:pt>
                <c:pt idx="18">
                  <c:v>1436.77</c:v>
                </c:pt>
                <c:pt idx="19">
                  <c:v>1433.39</c:v>
                </c:pt>
                <c:pt idx="20">
                  <c:v>1372.92</c:v>
                </c:pt>
                <c:pt idx="21">
                  <c:v>1456.31</c:v>
                </c:pt>
                <c:pt idx="22">
                  <c:v>1466.84</c:v>
                </c:pt>
                <c:pt idx="23">
                  <c:v>1435.7</c:v>
                </c:pt>
              </c:numCache>
            </c:numRef>
          </c:val>
          <c:extLst>
            <c:ext xmlns:c16="http://schemas.microsoft.com/office/drawing/2014/chart" uri="{C3380CC4-5D6E-409C-BE32-E72D297353CC}">
              <c16:uniqueId val="{00000018-80E3-4AA4-8F5D-0A66A2C6C9E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Kakao İşleme Hacmi (1000 ton)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B521-4B4C-90E4-1FC51BA542AA}"/>
                </c:ext>
              </c:extLst>
            </c:dLbl>
            <c:dLbl>
              <c:idx val="1"/>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B521-4B4C-90E4-1FC51BA542AA}"/>
                </c:ext>
              </c:extLst>
            </c:dLbl>
            <c:dLbl>
              <c:idx val="2"/>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B521-4B4C-90E4-1FC51BA542AA}"/>
                </c:ext>
              </c:extLst>
            </c:dLbl>
            <c:dLbl>
              <c:idx val="3"/>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B521-4B4C-90E4-1FC51BA542AA}"/>
                </c:ext>
              </c:extLst>
            </c:dLbl>
            <c:dLbl>
              <c:idx val="4"/>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B521-4B4C-90E4-1FC51BA542AA}"/>
                </c:ext>
              </c:extLst>
            </c:dLbl>
            <c:dLbl>
              <c:idx val="5"/>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B521-4B4C-90E4-1FC51BA542AA}"/>
                </c:ext>
              </c:extLst>
            </c:dLbl>
            <c:dLbl>
              <c:idx val="6"/>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B521-4B4C-90E4-1FC51BA542AA}"/>
                </c:ext>
              </c:extLst>
            </c:dLbl>
            <c:dLbl>
              <c:idx val="7"/>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B521-4B4C-90E4-1FC51BA542AA}"/>
                </c:ext>
              </c:extLst>
            </c:dLbl>
            <c:dLbl>
              <c:idx val="8"/>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B521-4B4C-90E4-1FC51BA542AA}"/>
                </c:ext>
              </c:extLst>
            </c:dLbl>
            <c:dLbl>
              <c:idx val="9"/>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B521-4B4C-90E4-1FC51BA542AA}"/>
                </c:ext>
              </c:extLst>
            </c:dLbl>
            <c:dLbl>
              <c:idx val="10"/>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B521-4B4C-90E4-1FC51BA542AA}"/>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Sheet1!$B$2:$B$12</c:f>
              <c:numCache>
                <c:formatCode>General</c:formatCode>
                <c:ptCount val="11"/>
                <c:pt idx="0">
                  <c:v>185.6</c:v>
                </c:pt>
                <c:pt idx="1">
                  <c:v>190.4</c:v>
                </c:pt>
                <c:pt idx="2">
                  <c:v>195.7</c:v>
                </c:pt>
                <c:pt idx="3">
                  <c:v>208.7</c:v>
                </c:pt>
                <c:pt idx="4">
                  <c:v>224.1</c:v>
                </c:pt>
                <c:pt idx="5">
                  <c:v>238.5</c:v>
                </c:pt>
                <c:pt idx="6">
                  <c:v>254.1</c:v>
                </c:pt>
                <c:pt idx="7">
                  <c:v>269.39999999999998</c:v>
                </c:pt>
                <c:pt idx="8">
                  <c:v>285.8</c:v>
                </c:pt>
                <c:pt idx="9">
                  <c:v>300.8</c:v>
                </c:pt>
                <c:pt idx="10">
                  <c:v>316.3</c:v>
                </c:pt>
              </c:numCache>
            </c:numRef>
          </c:val>
          <c:extLst>
            <c:ext xmlns:c16="http://schemas.microsoft.com/office/drawing/2014/chart" uri="{C3380CC4-5D6E-409C-BE32-E72D297353CC}">
              <c16:uniqueId val="{0000000B-B521-4B4C-90E4-1FC51BA542A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Pazar</a:t>
                </a:r>
                <a:r>
                  <a:rPr lang="tr-TR" sz="1100" b="0" baseline="0" dirty="0">
                    <a:solidFill>
                      <a:srgbClr val="0F2741"/>
                    </a:solidFill>
                    <a:latin typeface="Open Sans"/>
                  </a:rPr>
                  <a:t> Hacmi (milyar USD)</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720-47FB-BEE8-8352031F0E8D}"/>
                </c:ext>
              </c:extLst>
            </c:dLbl>
            <c:dLbl>
              <c:idx val="1"/>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720-47FB-BEE8-8352031F0E8D}"/>
                </c:ext>
              </c:extLst>
            </c:dLbl>
            <c:dLbl>
              <c:idx val="2"/>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720-47FB-BEE8-8352031F0E8D}"/>
                </c:ext>
              </c:extLst>
            </c:dLbl>
            <c:dLbl>
              <c:idx val="3"/>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720-47FB-BEE8-8352031F0E8D}"/>
                </c:ext>
              </c:extLst>
            </c:dLbl>
            <c:dLbl>
              <c:idx val="4"/>
              <c:numFmt formatCode="#,##0.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720-47FB-BEE8-8352031F0E8D}"/>
                </c:ext>
              </c:extLst>
            </c:dLbl>
            <c:dLbl>
              <c:idx val="5"/>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720-47FB-BEE8-8352031F0E8D}"/>
                </c:ext>
              </c:extLst>
            </c:dLbl>
            <c:dLbl>
              <c:idx val="6"/>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720-47FB-BEE8-8352031F0E8D}"/>
                </c:ext>
              </c:extLst>
            </c:dLbl>
            <c:dLbl>
              <c:idx val="7"/>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720-47FB-BEE8-8352031F0E8D}"/>
                </c:ext>
              </c:extLst>
            </c:dLbl>
            <c:dLbl>
              <c:idx val="8"/>
              <c:numFmt formatCode="#,##0.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720-47FB-BEE8-8352031F0E8D}"/>
                </c:ext>
              </c:extLst>
            </c:dLbl>
            <c:dLbl>
              <c:idx val="9"/>
              <c:numFmt formatCode="#,##0" sourceLinked="0"/>
              <c:spPr/>
              <c:txPr>
                <a:bodyPr/>
                <a:lstStyle/>
                <a:p>
                  <a:pPr>
                    <a:defRPr sz="1100" b="0" smtId="4294967295">
                      <a:solidFill>
                        <a:srgbClr val="0F2741"/>
                      </a:solidFill>
                      <a:latin typeface="Open Sans"/>
                    </a:defRPr>
                  </a:pPr>
                  <a:endParaRPr lang="tr-TR"/>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720-47FB-BEE8-8352031F0E8D}"/>
                </c:ext>
              </c:extLst>
            </c:dLbl>
            <c:spPr>
              <a:noFill/>
              <a:ln>
                <a:noFill/>
              </a:ln>
              <a:effectLst/>
            </c:spPr>
            <c:txPr>
              <a:bodyPr/>
              <a:lstStyle/>
              <a:p>
                <a:pPr>
                  <a:defRPr sz="1100" b="0" smtId="4294967295">
                    <a:solidFill>
                      <a:srgbClr val="0F2741"/>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Mars Wrigley Confectionery (ABD)</c:v>
                </c:pt>
                <c:pt idx="1">
                  <c:v>Mondelēz International (ABD)</c:v>
                </c:pt>
                <c:pt idx="2">
                  <c:v>Ferrero Group (Lüksemburg/İtalya)</c:v>
                </c:pt>
                <c:pt idx="3">
                  <c:v>Hershey Co (ABD)</c:v>
                </c:pt>
                <c:pt idx="4">
                  <c:v>Nestlé SA (İsviçre)</c:v>
                </c:pt>
                <c:pt idx="5">
                  <c:v>Lindt &amp; Sprüngli AG (İsviçre)</c:v>
                </c:pt>
                <c:pt idx="6">
                  <c:v>Pladis (Birlşik Krallık)</c:v>
                </c:pt>
                <c:pt idx="7">
                  <c:v>Meiji Co Ltd (Japonya)</c:v>
                </c:pt>
                <c:pt idx="8">
                  <c:v>Orion Corp (Güney Kore)</c:v>
                </c:pt>
                <c:pt idx="9">
                  <c:v>August Storck KG (Almanya)</c:v>
                </c:pt>
              </c:strCache>
            </c:strRef>
          </c:cat>
          <c:val>
            <c:numRef>
              <c:f>Sheet1!$B$2:$B$11</c:f>
              <c:numCache>
                <c:formatCode>General</c:formatCode>
                <c:ptCount val="10"/>
                <c:pt idx="0">
                  <c:v>22</c:v>
                </c:pt>
                <c:pt idx="1">
                  <c:v>14.4</c:v>
                </c:pt>
                <c:pt idx="2">
                  <c:v>13.08</c:v>
                </c:pt>
                <c:pt idx="3">
                  <c:v>10.3</c:v>
                </c:pt>
                <c:pt idx="4">
                  <c:v>8.4499999999999993</c:v>
                </c:pt>
                <c:pt idx="5">
                  <c:v>5.0999999999999996</c:v>
                </c:pt>
                <c:pt idx="6">
                  <c:v>3.5</c:v>
                </c:pt>
                <c:pt idx="7">
                  <c:v>2.4</c:v>
                </c:pt>
                <c:pt idx="8">
                  <c:v>2.1</c:v>
                </c:pt>
                <c:pt idx="9">
                  <c:v>2</c:v>
                </c:pt>
              </c:numCache>
            </c:numRef>
          </c:val>
          <c:extLst>
            <c:ext xmlns:c16="http://schemas.microsoft.com/office/drawing/2014/chart" uri="{C3380CC4-5D6E-409C-BE32-E72D297353CC}">
              <c16:uniqueId val="{0000000A-6720-47FB-BEE8-8352031F0E8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cat>
            <c:strRef>
              <c:f>Sheet1!$A$2:$A$105</c:f>
              <c:strCache>
                <c:ptCount val="104"/>
                <c:pt idx="0">
                  <c:v>Oca.16</c:v>
                </c:pt>
                <c:pt idx="1">
                  <c:v>Şub.16</c:v>
                </c:pt>
                <c:pt idx="2">
                  <c:v>Mar.16</c:v>
                </c:pt>
                <c:pt idx="3">
                  <c:v>Nis.16</c:v>
                </c:pt>
                <c:pt idx="4">
                  <c:v>May.16</c:v>
                </c:pt>
                <c:pt idx="5">
                  <c:v>Haz.16</c:v>
                </c:pt>
                <c:pt idx="6">
                  <c:v>Jul - 2016</c:v>
                </c:pt>
                <c:pt idx="7">
                  <c:v>Aug - 2016</c:v>
                </c:pt>
                <c:pt idx="8">
                  <c:v>Sep - 2016</c:v>
                </c:pt>
                <c:pt idx="9">
                  <c:v>Oct - 2016</c:v>
                </c:pt>
                <c:pt idx="10">
                  <c:v>Nov - 2016</c:v>
                </c:pt>
                <c:pt idx="11">
                  <c:v>Dec - 2016</c:v>
                </c:pt>
                <c:pt idx="12">
                  <c:v>Jan - 2017</c:v>
                </c:pt>
                <c:pt idx="13">
                  <c:v>Feb - 2017</c:v>
                </c:pt>
                <c:pt idx="14">
                  <c:v>Mar - 2017</c:v>
                </c:pt>
                <c:pt idx="15">
                  <c:v>Apr - 2017</c:v>
                </c:pt>
                <c:pt idx="16">
                  <c:v>May - 2017</c:v>
                </c:pt>
                <c:pt idx="17">
                  <c:v>Jun - 2017</c:v>
                </c:pt>
                <c:pt idx="18">
                  <c:v>Jul - 2017</c:v>
                </c:pt>
                <c:pt idx="19">
                  <c:v>Aug - 2017</c:v>
                </c:pt>
                <c:pt idx="20">
                  <c:v>Sep - 2017</c:v>
                </c:pt>
                <c:pt idx="21">
                  <c:v>Oct - 2017</c:v>
                </c:pt>
                <c:pt idx="22">
                  <c:v>Nov - 2017</c:v>
                </c:pt>
                <c:pt idx="23">
                  <c:v>Dec - 2017</c:v>
                </c:pt>
                <c:pt idx="24">
                  <c:v>Jan - 2018</c:v>
                </c:pt>
                <c:pt idx="25">
                  <c:v>Feb - 2018</c:v>
                </c:pt>
                <c:pt idx="26">
                  <c:v>Mar - 2018</c:v>
                </c:pt>
                <c:pt idx="27">
                  <c:v>Apr - 2018</c:v>
                </c:pt>
                <c:pt idx="28">
                  <c:v>May - 2018</c:v>
                </c:pt>
                <c:pt idx="29">
                  <c:v>Jun - 2018</c:v>
                </c:pt>
                <c:pt idx="30">
                  <c:v>Jul - 2018</c:v>
                </c:pt>
                <c:pt idx="31">
                  <c:v>Aug - 2018</c:v>
                </c:pt>
                <c:pt idx="32">
                  <c:v>Sep - 2018</c:v>
                </c:pt>
                <c:pt idx="33">
                  <c:v>Oct - 2018</c:v>
                </c:pt>
                <c:pt idx="34">
                  <c:v>Nov - 2018</c:v>
                </c:pt>
                <c:pt idx="35">
                  <c:v>Dec - 2018</c:v>
                </c:pt>
                <c:pt idx="36">
                  <c:v>Jan - 2019</c:v>
                </c:pt>
                <c:pt idx="37">
                  <c:v>Feb - 2019</c:v>
                </c:pt>
                <c:pt idx="38">
                  <c:v>Mar - 2019</c:v>
                </c:pt>
                <c:pt idx="39">
                  <c:v>Apr - 2019</c:v>
                </c:pt>
                <c:pt idx="40">
                  <c:v>May - 2019</c:v>
                </c:pt>
                <c:pt idx="41">
                  <c:v>Jun - 2019</c:v>
                </c:pt>
                <c:pt idx="42">
                  <c:v>Jul - 2019</c:v>
                </c:pt>
                <c:pt idx="43">
                  <c:v>Aug - 2019</c:v>
                </c:pt>
                <c:pt idx="44">
                  <c:v>Sep - 2019</c:v>
                </c:pt>
                <c:pt idx="45">
                  <c:v>Oct - 2019</c:v>
                </c:pt>
                <c:pt idx="46">
                  <c:v>Nov - 2019</c:v>
                </c:pt>
                <c:pt idx="47">
                  <c:v>Dec - 2019</c:v>
                </c:pt>
                <c:pt idx="48">
                  <c:v>Jan - 2020</c:v>
                </c:pt>
                <c:pt idx="49">
                  <c:v>Feb - 2020</c:v>
                </c:pt>
                <c:pt idx="50">
                  <c:v>Mar - 2020</c:v>
                </c:pt>
                <c:pt idx="51">
                  <c:v>Apr - 2020</c:v>
                </c:pt>
                <c:pt idx="52">
                  <c:v>May - 2020</c:v>
                </c:pt>
                <c:pt idx="53">
                  <c:v>Jun - 2020</c:v>
                </c:pt>
                <c:pt idx="54">
                  <c:v>Jul - 2020</c:v>
                </c:pt>
                <c:pt idx="55">
                  <c:v>Aug - 2020</c:v>
                </c:pt>
                <c:pt idx="56">
                  <c:v>Sep - 2020</c:v>
                </c:pt>
                <c:pt idx="57">
                  <c:v>Oct - 2020</c:v>
                </c:pt>
                <c:pt idx="58">
                  <c:v>Nov - 2020</c:v>
                </c:pt>
                <c:pt idx="59">
                  <c:v>Dec - 2020</c:v>
                </c:pt>
                <c:pt idx="60">
                  <c:v>Jan - 2021</c:v>
                </c:pt>
                <c:pt idx="61">
                  <c:v>Feb - 2021</c:v>
                </c:pt>
                <c:pt idx="62">
                  <c:v>Mar - 2021</c:v>
                </c:pt>
                <c:pt idx="63">
                  <c:v>Apr - 2021</c:v>
                </c:pt>
                <c:pt idx="64">
                  <c:v>May - 2021</c:v>
                </c:pt>
                <c:pt idx="65">
                  <c:v>Jun - 2021</c:v>
                </c:pt>
                <c:pt idx="66">
                  <c:v>Jul - 2021</c:v>
                </c:pt>
                <c:pt idx="67">
                  <c:v>Aug - 2021</c:v>
                </c:pt>
                <c:pt idx="68">
                  <c:v>Sep - 2021</c:v>
                </c:pt>
                <c:pt idx="69">
                  <c:v>Oct - 2021</c:v>
                </c:pt>
                <c:pt idx="70">
                  <c:v>Nov - 2021</c:v>
                </c:pt>
                <c:pt idx="71">
                  <c:v>Dec - 2021</c:v>
                </c:pt>
                <c:pt idx="72">
                  <c:v>Jan - 2022</c:v>
                </c:pt>
                <c:pt idx="73">
                  <c:v>Feb - 2022</c:v>
                </c:pt>
                <c:pt idx="74">
                  <c:v>Mar - 2022</c:v>
                </c:pt>
                <c:pt idx="75">
                  <c:v>Apr - 2022</c:v>
                </c:pt>
                <c:pt idx="76">
                  <c:v>May - 2022</c:v>
                </c:pt>
                <c:pt idx="77">
                  <c:v>Jun - 2022</c:v>
                </c:pt>
                <c:pt idx="78">
                  <c:v>Jul - 2022</c:v>
                </c:pt>
                <c:pt idx="79">
                  <c:v>Aug - 2022</c:v>
                </c:pt>
                <c:pt idx="80">
                  <c:v>Sep - 2022</c:v>
                </c:pt>
                <c:pt idx="81">
                  <c:v>Oct - 2022</c:v>
                </c:pt>
                <c:pt idx="82">
                  <c:v>Nov - 2022</c:v>
                </c:pt>
                <c:pt idx="83">
                  <c:v>Dec - 2022</c:v>
                </c:pt>
                <c:pt idx="84">
                  <c:v>Jan - 2023</c:v>
                </c:pt>
                <c:pt idx="85">
                  <c:v>Feb - 2023</c:v>
                </c:pt>
                <c:pt idx="86">
                  <c:v>Mar -2023</c:v>
                </c:pt>
                <c:pt idx="87">
                  <c:v>Apr -2023</c:v>
                </c:pt>
                <c:pt idx="88">
                  <c:v>May - 2023</c:v>
                </c:pt>
                <c:pt idx="89">
                  <c:v>Jun - 2023</c:v>
                </c:pt>
                <c:pt idx="90">
                  <c:v>Jul - 2023</c:v>
                </c:pt>
                <c:pt idx="91">
                  <c:v>Aug - 2023</c:v>
                </c:pt>
                <c:pt idx="92">
                  <c:v>Sep - 2023</c:v>
                </c:pt>
                <c:pt idx="93">
                  <c:v>Oct -2023</c:v>
                </c:pt>
                <c:pt idx="94">
                  <c:v>Nov-2023</c:v>
                </c:pt>
                <c:pt idx="95">
                  <c:v>Dec-2023</c:v>
                </c:pt>
                <c:pt idx="96">
                  <c:v>Jan-2024</c:v>
                </c:pt>
                <c:pt idx="97">
                  <c:v>Feb-2024</c:v>
                </c:pt>
                <c:pt idx="98">
                  <c:v>Mar-2024</c:v>
                </c:pt>
                <c:pt idx="99">
                  <c:v>Apr-2024</c:v>
                </c:pt>
                <c:pt idx="100">
                  <c:v>May-2024</c:v>
                </c:pt>
                <c:pt idx="101">
                  <c:v>Jun-2024</c:v>
                </c:pt>
                <c:pt idx="102">
                  <c:v>Jul-2024</c:v>
                </c:pt>
                <c:pt idx="103">
                  <c:v>Aug-2024</c:v>
                </c:pt>
              </c:strCache>
            </c:strRef>
          </c:cat>
          <c:val>
            <c:numRef>
              <c:f>Sheet1!$B$2:$B$105</c:f>
              <c:numCache>
                <c:formatCode>General</c:formatCode>
                <c:ptCount val="104"/>
                <c:pt idx="0">
                  <c:v>2952.42</c:v>
                </c:pt>
                <c:pt idx="1">
                  <c:v>2916.37</c:v>
                </c:pt>
                <c:pt idx="2">
                  <c:v>3073.52</c:v>
                </c:pt>
                <c:pt idx="3">
                  <c:v>3078.49</c:v>
                </c:pt>
                <c:pt idx="4">
                  <c:v>3098.66</c:v>
                </c:pt>
                <c:pt idx="5">
                  <c:v>3122.52</c:v>
                </c:pt>
                <c:pt idx="6">
                  <c:v>3049.97</c:v>
                </c:pt>
                <c:pt idx="7">
                  <c:v>3033.18</c:v>
                </c:pt>
                <c:pt idx="8">
                  <c:v>2881.19</c:v>
                </c:pt>
                <c:pt idx="9">
                  <c:v>2711.35</c:v>
                </c:pt>
                <c:pt idx="10">
                  <c:v>2500.48</c:v>
                </c:pt>
                <c:pt idx="11">
                  <c:v>2287.8000000000002</c:v>
                </c:pt>
                <c:pt idx="12">
                  <c:v>2195.85</c:v>
                </c:pt>
                <c:pt idx="13">
                  <c:v>2034.08</c:v>
                </c:pt>
                <c:pt idx="14">
                  <c:v>2057.8000000000002</c:v>
                </c:pt>
                <c:pt idx="15">
                  <c:v>1961.16</c:v>
                </c:pt>
                <c:pt idx="16">
                  <c:v>1983.48</c:v>
                </c:pt>
                <c:pt idx="17">
                  <c:v>1998.25</c:v>
                </c:pt>
                <c:pt idx="18">
                  <c:v>1988.58</c:v>
                </c:pt>
                <c:pt idx="19">
                  <c:v>1988.56</c:v>
                </c:pt>
                <c:pt idx="20">
                  <c:v>1998.3</c:v>
                </c:pt>
                <c:pt idx="21">
                  <c:v>2097.06</c:v>
                </c:pt>
                <c:pt idx="22">
                  <c:v>2127.9</c:v>
                </c:pt>
                <c:pt idx="23">
                  <c:v>1917.68</c:v>
                </c:pt>
                <c:pt idx="24">
                  <c:v>1951.97</c:v>
                </c:pt>
                <c:pt idx="25">
                  <c:v>2122.8000000000002</c:v>
                </c:pt>
                <c:pt idx="26">
                  <c:v>2503.9499999999998</c:v>
                </c:pt>
                <c:pt idx="27">
                  <c:v>2624.74</c:v>
                </c:pt>
                <c:pt idx="28">
                  <c:v>2659.94</c:v>
                </c:pt>
                <c:pt idx="29">
                  <c:v>2410.7600000000002</c:v>
                </c:pt>
                <c:pt idx="30">
                  <c:v>2357.0500000000002</c:v>
                </c:pt>
                <c:pt idx="31">
                  <c:v>2171.61</c:v>
                </c:pt>
                <c:pt idx="32">
                  <c:v>2195.09</c:v>
                </c:pt>
                <c:pt idx="33">
                  <c:v>2134.1999999999998</c:v>
                </c:pt>
                <c:pt idx="34">
                  <c:v>2185.04</c:v>
                </c:pt>
                <c:pt idx="35">
                  <c:v>2208.41</c:v>
                </c:pt>
                <c:pt idx="36">
                  <c:v>2263.34</c:v>
                </c:pt>
                <c:pt idx="37">
                  <c:v>2255.8000000000002</c:v>
                </c:pt>
                <c:pt idx="38">
                  <c:v>2200.4899999999998</c:v>
                </c:pt>
                <c:pt idx="39">
                  <c:v>2331.13</c:v>
                </c:pt>
                <c:pt idx="40">
                  <c:v>2315.0700000000002</c:v>
                </c:pt>
                <c:pt idx="41">
                  <c:v>2407.73</c:v>
                </c:pt>
                <c:pt idx="42">
                  <c:v>2416.5300000000002</c:v>
                </c:pt>
                <c:pt idx="43">
                  <c:v>2194.6999999999998</c:v>
                </c:pt>
                <c:pt idx="44">
                  <c:v>2304.4</c:v>
                </c:pt>
                <c:pt idx="45">
                  <c:v>2435.27</c:v>
                </c:pt>
                <c:pt idx="46">
                  <c:v>2519.66</c:v>
                </c:pt>
                <c:pt idx="47">
                  <c:v>2444.71</c:v>
                </c:pt>
                <c:pt idx="48">
                  <c:v>2603.0700000000002</c:v>
                </c:pt>
                <c:pt idx="49">
                  <c:v>2716.21</c:v>
                </c:pt>
                <c:pt idx="50">
                  <c:v>2338.4699999999998</c:v>
                </c:pt>
                <c:pt idx="51">
                  <c:v>2270.2399999999998</c:v>
                </c:pt>
                <c:pt idx="52">
                  <c:v>2315.8200000000002</c:v>
                </c:pt>
                <c:pt idx="53">
                  <c:v>2228.63</c:v>
                </c:pt>
                <c:pt idx="54">
                  <c:v>2101.7399999999998</c:v>
                </c:pt>
                <c:pt idx="55">
                  <c:v>2348.6799999999998</c:v>
                </c:pt>
                <c:pt idx="56">
                  <c:v>2457.9</c:v>
                </c:pt>
                <c:pt idx="57">
                  <c:v>2292.06</c:v>
                </c:pt>
                <c:pt idx="58">
                  <c:v>2358.1799999999998</c:v>
                </c:pt>
                <c:pt idx="59">
                  <c:v>2407.1999999999998</c:v>
                </c:pt>
                <c:pt idx="60">
                  <c:v>2391.41</c:v>
                </c:pt>
                <c:pt idx="61">
                  <c:v>2405.44</c:v>
                </c:pt>
                <c:pt idx="62">
                  <c:v>2462.4699999999998</c:v>
                </c:pt>
                <c:pt idx="63">
                  <c:v>2368.33</c:v>
                </c:pt>
                <c:pt idx="64">
                  <c:v>2412.86</c:v>
                </c:pt>
                <c:pt idx="65">
                  <c:v>2366.23</c:v>
                </c:pt>
                <c:pt idx="66">
                  <c:v>2327.1</c:v>
                </c:pt>
                <c:pt idx="67">
                  <c:v>2484.31</c:v>
                </c:pt>
                <c:pt idx="68">
                  <c:v>2558.09</c:v>
                </c:pt>
                <c:pt idx="69">
                  <c:v>2567.5700000000002</c:v>
                </c:pt>
                <c:pt idx="70">
                  <c:v>2393.33</c:v>
                </c:pt>
                <c:pt idx="71">
                  <c:v>2384.98</c:v>
                </c:pt>
                <c:pt idx="72">
                  <c:v>2467.36</c:v>
                </c:pt>
                <c:pt idx="73">
                  <c:v>2550.94</c:v>
                </c:pt>
                <c:pt idx="74">
                  <c:v>2461.38</c:v>
                </c:pt>
                <c:pt idx="75">
                  <c:v>2455.38</c:v>
                </c:pt>
                <c:pt idx="76">
                  <c:v>2366.3200000000002</c:v>
                </c:pt>
                <c:pt idx="77">
                  <c:v>2321.7800000000002</c:v>
                </c:pt>
                <c:pt idx="78">
                  <c:v>2239.58</c:v>
                </c:pt>
                <c:pt idx="79">
                  <c:v>2270.5700000000002</c:v>
                </c:pt>
                <c:pt idx="80">
                  <c:v>2219.69</c:v>
                </c:pt>
                <c:pt idx="81">
                  <c:v>2245.0100000000002</c:v>
                </c:pt>
                <c:pt idx="82">
                  <c:v>2382.3200000000002</c:v>
                </c:pt>
                <c:pt idx="83">
                  <c:v>2455.8000000000002</c:v>
                </c:pt>
                <c:pt idx="84">
                  <c:v>2540.9899999999998</c:v>
                </c:pt>
                <c:pt idx="85">
                  <c:v>2587.36</c:v>
                </c:pt>
                <c:pt idx="86">
                  <c:v>2669.13</c:v>
                </c:pt>
                <c:pt idx="87">
                  <c:v>2823.42</c:v>
                </c:pt>
                <c:pt idx="88">
                  <c:v>2904.32</c:v>
                </c:pt>
                <c:pt idx="89">
                  <c:v>3124.22</c:v>
                </c:pt>
                <c:pt idx="90">
                  <c:v>3348.39</c:v>
                </c:pt>
                <c:pt idx="91">
                  <c:v>3444.08</c:v>
                </c:pt>
                <c:pt idx="92">
                  <c:v>3625.34</c:v>
                </c:pt>
                <c:pt idx="93">
                  <c:v>3691.61</c:v>
                </c:pt>
                <c:pt idx="94">
                  <c:v>4096.16</c:v>
                </c:pt>
                <c:pt idx="95">
                  <c:v>4250.17</c:v>
                </c:pt>
                <c:pt idx="96">
                  <c:v>4452.6000000000004</c:v>
                </c:pt>
                <c:pt idx="97">
                  <c:v>5640.09</c:v>
                </c:pt>
                <c:pt idx="98">
                  <c:v>7435.43</c:v>
                </c:pt>
                <c:pt idx="99">
                  <c:v>9876.58</c:v>
                </c:pt>
                <c:pt idx="100">
                  <c:v>7763.37</c:v>
                </c:pt>
                <c:pt idx="101">
                  <c:v>8380.1200000000008</c:v>
                </c:pt>
                <c:pt idx="102">
                  <c:v>7164.62</c:v>
                </c:pt>
                <c:pt idx="103">
                  <c:v>6791.95</c:v>
                </c:pt>
              </c:numCache>
            </c:numRef>
          </c:val>
          <c:smooth val="0"/>
          <c:extLst>
            <c:ext xmlns:c16="http://schemas.microsoft.com/office/drawing/2014/chart" uri="{C3380CC4-5D6E-409C-BE32-E72D297353CC}">
              <c16:uniqueId val="{00000068-E6DC-4A86-9660-DDA1AA33361F}"/>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100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Fiyat (USD/ton)</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plotVisOnly val="1"/>
    <c:dispBlanksAs val="gap"/>
    <c:showDLblsOverMax val="1"/>
  </c:chart>
  <c:txPr>
    <a:bodyPr/>
    <a:lstStyle/>
    <a:p>
      <a:pPr>
        <a:defRPr sz="1800" smtId="4294967295"/>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Afrika</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01A-466E-948F-EB352560BDDC}"/>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01A-466E-948F-EB352560BDDC}"/>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01A-466E-948F-EB352560BDDC}"/>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01A-466E-948F-EB352560BDDC}"/>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01A-466E-948F-EB352560BDDC}"/>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01A-466E-948F-EB352560BDDC}"/>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01A-466E-948F-EB352560BDDC}"/>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01A-466E-948F-EB352560BDDC}"/>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01A-466E-948F-EB352560BDDC}"/>
                </c:ext>
              </c:extLst>
            </c:dLbl>
            <c:dLbl>
              <c:idx val="9"/>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01A-466E-948F-EB352560BDDC}"/>
                </c:ext>
              </c:extLst>
            </c:dLbl>
            <c:dLbl>
              <c:idx val="1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01A-466E-948F-EB352560BDDC}"/>
                </c:ext>
              </c:extLst>
            </c:dLbl>
            <c:dLbl>
              <c:idx val="1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01A-466E-948F-EB352560BDDC}"/>
                </c:ext>
              </c:extLst>
            </c:dLbl>
            <c:dLbl>
              <c:idx val="1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E01A-466E-948F-EB352560BDDC}"/>
                </c:ext>
              </c:extLst>
            </c:dLbl>
            <c:dLbl>
              <c:idx val="1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E01A-466E-948F-EB352560BDDC}"/>
                </c:ext>
              </c:extLst>
            </c:dLbl>
            <c:dLbl>
              <c:idx val="1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E01A-466E-948F-EB352560BDDC}"/>
                </c:ext>
              </c:extLst>
            </c:dLbl>
            <c:dLbl>
              <c:idx val="1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E01A-466E-948F-EB352560BDDC}"/>
                </c:ext>
              </c:extLst>
            </c:dLbl>
            <c:dLbl>
              <c:idx val="1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E01A-466E-948F-EB352560BDDC}"/>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Sheet1!$A$2:$A$18</c:f>
              <c:strCache>
                <c:ptCount val="17"/>
                <c:pt idx="0">
                  <c:v>2003/2004</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pt idx="16">
                  <c:v>2023/2024**</c:v>
                </c:pt>
              </c:strCache>
            </c:strRef>
          </c:cat>
          <c:val>
            <c:numRef>
              <c:f>Sheet1!$B$2:$B$18</c:f>
              <c:numCache>
                <c:formatCode>General</c:formatCode>
                <c:ptCount val="17"/>
                <c:pt idx="0">
                  <c:v>2549.8000000000002</c:v>
                </c:pt>
                <c:pt idx="1">
                  <c:v>2516</c:v>
                </c:pt>
                <c:pt idx="2">
                  <c:v>2486</c:v>
                </c:pt>
                <c:pt idx="3">
                  <c:v>3224</c:v>
                </c:pt>
                <c:pt idx="4">
                  <c:v>2919</c:v>
                </c:pt>
                <c:pt idx="5">
                  <c:v>2836</c:v>
                </c:pt>
                <c:pt idx="6">
                  <c:v>3199</c:v>
                </c:pt>
                <c:pt idx="7">
                  <c:v>3074</c:v>
                </c:pt>
                <c:pt idx="8">
                  <c:v>2923</c:v>
                </c:pt>
                <c:pt idx="9">
                  <c:v>3622</c:v>
                </c:pt>
                <c:pt idx="10">
                  <c:v>3496</c:v>
                </c:pt>
                <c:pt idx="11">
                  <c:v>3644</c:v>
                </c:pt>
                <c:pt idx="12">
                  <c:v>3549</c:v>
                </c:pt>
                <c:pt idx="13">
                  <c:v>4054</c:v>
                </c:pt>
                <c:pt idx="14">
                  <c:v>3589</c:v>
                </c:pt>
                <c:pt idx="15">
                  <c:v>3669</c:v>
                </c:pt>
                <c:pt idx="16">
                  <c:v>3168</c:v>
                </c:pt>
              </c:numCache>
            </c:numRef>
          </c:val>
          <c:extLst>
            <c:ext xmlns:c16="http://schemas.microsoft.com/office/drawing/2014/chart" uri="{C3380CC4-5D6E-409C-BE32-E72D297353CC}">
              <c16:uniqueId val="{00000011-E01A-466E-948F-EB352560BDDC}"/>
            </c:ext>
          </c:extLst>
        </c:ser>
        <c:ser>
          <c:idx val="1"/>
          <c:order val="1"/>
          <c:tx>
            <c:strRef>
              <c:f>Sheet1!$C$1</c:f>
              <c:strCache>
                <c:ptCount val="1"/>
                <c:pt idx="0">
                  <c:v>Amerika</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E01A-466E-948F-EB352560BDDC}"/>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E01A-466E-948F-EB352560BDDC}"/>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E01A-466E-948F-EB352560BDDC}"/>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E01A-466E-948F-EB352560BDDC}"/>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E01A-466E-948F-EB352560BDDC}"/>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E01A-466E-948F-EB352560BDDC}"/>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E01A-466E-948F-EB352560BDDC}"/>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E01A-466E-948F-EB352560BDDC}"/>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E01A-466E-948F-EB352560BDDC}"/>
                </c:ext>
              </c:extLst>
            </c:dLbl>
            <c:dLbl>
              <c:idx val="9"/>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E01A-466E-948F-EB352560BDDC}"/>
                </c:ext>
              </c:extLst>
            </c:dLbl>
            <c:dLbl>
              <c:idx val="1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E01A-466E-948F-EB352560BDDC}"/>
                </c:ext>
              </c:extLst>
            </c:dLbl>
            <c:dLbl>
              <c:idx val="1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E01A-466E-948F-EB352560BDDC}"/>
                </c:ext>
              </c:extLst>
            </c:dLbl>
            <c:dLbl>
              <c:idx val="1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E01A-466E-948F-EB352560BDDC}"/>
                </c:ext>
              </c:extLst>
            </c:dLbl>
            <c:dLbl>
              <c:idx val="1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E01A-466E-948F-EB352560BDDC}"/>
                </c:ext>
              </c:extLst>
            </c:dLbl>
            <c:dLbl>
              <c:idx val="1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0-E01A-466E-948F-EB352560BDDC}"/>
                </c:ext>
              </c:extLst>
            </c:dLbl>
            <c:dLbl>
              <c:idx val="1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E01A-466E-948F-EB352560BDDC}"/>
                </c:ext>
              </c:extLst>
            </c:dLbl>
            <c:dLbl>
              <c:idx val="1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2-E01A-466E-948F-EB352560BDDC}"/>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Sheet1!$A$2:$A$18</c:f>
              <c:strCache>
                <c:ptCount val="17"/>
                <c:pt idx="0">
                  <c:v>2003/2004</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pt idx="16">
                  <c:v>2023/2024**</c:v>
                </c:pt>
              </c:strCache>
            </c:strRef>
          </c:cat>
          <c:val>
            <c:numRef>
              <c:f>Sheet1!$C$2:$C$18</c:f>
              <c:numCache>
                <c:formatCode>General</c:formatCode>
                <c:ptCount val="17"/>
                <c:pt idx="0">
                  <c:v>462</c:v>
                </c:pt>
                <c:pt idx="1">
                  <c:v>478</c:v>
                </c:pt>
                <c:pt idx="2">
                  <c:v>516</c:v>
                </c:pt>
                <c:pt idx="3">
                  <c:v>561</c:v>
                </c:pt>
                <c:pt idx="4">
                  <c:v>650</c:v>
                </c:pt>
                <c:pt idx="5">
                  <c:v>622</c:v>
                </c:pt>
                <c:pt idx="6">
                  <c:v>728</c:v>
                </c:pt>
                <c:pt idx="7">
                  <c:v>777</c:v>
                </c:pt>
                <c:pt idx="8">
                  <c:v>677</c:v>
                </c:pt>
                <c:pt idx="9">
                  <c:v>760</c:v>
                </c:pt>
                <c:pt idx="10">
                  <c:v>836</c:v>
                </c:pt>
                <c:pt idx="11">
                  <c:v>841</c:v>
                </c:pt>
                <c:pt idx="12">
                  <c:v>903</c:v>
                </c:pt>
                <c:pt idx="13">
                  <c:v>933</c:v>
                </c:pt>
                <c:pt idx="14">
                  <c:v>973</c:v>
                </c:pt>
                <c:pt idx="15">
                  <c:v>1061</c:v>
                </c:pt>
                <c:pt idx="16">
                  <c:v>1035</c:v>
                </c:pt>
              </c:numCache>
            </c:numRef>
          </c:val>
          <c:extLst>
            <c:ext xmlns:c16="http://schemas.microsoft.com/office/drawing/2014/chart" uri="{C3380CC4-5D6E-409C-BE32-E72D297353CC}">
              <c16:uniqueId val="{00000023-E01A-466E-948F-EB352560BDDC}"/>
            </c:ext>
          </c:extLst>
        </c:ser>
        <c:ser>
          <c:idx val="2"/>
          <c:order val="2"/>
          <c:tx>
            <c:strRef>
              <c:f>Sheet1!$D$1</c:f>
              <c:strCache>
                <c:ptCount val="1"/>
                <c:pt idx="0">
                  <c:v>Asya/Okyanusya</c:v>
                </c:pt>
              </c:strCache>
            </c:strRef>
          </c:tx>
          <c:spPr>
            <a:solidFill>
              <a:srgbClr val="BABABA"/>
            </a:solidFill>
            <a:ln>
              <a:solidFill>
                <a:srgbClr val="BABABA"/>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E01A-466E-948F-EB352560BDDC}"/>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E01A-466E-948F-EB352560BDDC}"/>
                </c:ext>
              </c:extLst>
            </c:dLbl>
            <c:dLbl>
              <c:idx val="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E01A-466E-948F-EB352560BDDC}"/>
                </c:ext>
              </c:extLst>
            </c:dLbl>
            <c:dLbl>
              <c:idx val="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7-E01A-466E-948F-EB352560BDDC}"/>
                </c:ext>
              </c:extLst>
            </c:dLbl>
            <c:dLbl>
              <c:idx val="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8-E01A-466E-948F-EB352560BDDC}"/>
                </c:ext>
              </c:extLst>
            </c:dLbl>
            <c:dLbl>
              <c:idx val="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9-E01A-466E-948F-EB352560BDDC}"/>
                </c:ext>
              </c:extLst>
            </c:dLbl>
            <c:dLbl>
              <c:idx val="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A-E01A-466E-948F-EB352560BDDC}"/>
                </c:ext>
              </c:extLst>
            </c:dLbl>
            <c:dLbl>
              <c:idx val="7"/>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B-E01A-466E-948F-EB352560BDDC}"/>
                </c:ext>
              </c:extLst>
            </c:dLbl>
            <c:dLbl>
              <c:idx val="8"/>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C-E01A-466E-948F-EB352560BDDC}"/>
                </c:ext>
              </c:extLst>
            </c:dLbl>
            <c:dLbl>
              <c:idx val="9"/>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D-E01A-466E-948F-EB352560BDDC}"/>
                </c:ext>
              </c:extLst>
            </c:dLbl>
            <c:dLbl>
              <c:idx val="1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E-E01A-466E-948F-EB352560BDDC}"/>
                </c:ext>
              </c:extLst>
            </c:dLbl>
            <c:dLbl>
              <c:idx val="1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F-E01A-466E-948F-EB352560BDDC}"/>
                </c:ext>
              </c:extLst>
            </c:dLbl>
            <c:dLbl>
              <c:idx val="12"/>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0-E01A-466E-948F-EB352560BDDC}"/>
                </c:ext>
              </c:extLst>
            </c:dLbl>
            <c:dLbl>
              <c:idx val="13"/>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1-E01A-466E-948F-EB352560BDDC}"/>
                </c:ext>
              </c:extLst>
            </c:dLbl>
            <c:dLbl>
              <c:idx val="14"/>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2-E01A-466E-948F-EB352560BDDC}"/>
                </c:ext>
              </c:extLst>
            </c:dLbl>
            <c:dLbl>
              <c:idx val="15"/>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3-E01A-466E-948F-EB352560BDDC}"/>
                </c:ext>
              </c:extLst>
            </c:dLbl>
            <c:dLbl>
              <c:idx val="16"/>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tr-TR"/>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4-E01A-466E-948F-EB352560BDDC}"/>
                </c:ext>
              </c:extLst>
            </c:dLbl>
            <c:spPr>
              <a:noFill/>
              <a:ln>
                <a:noFill/>
              </a:ln>
              <a:effectLst/>
            </c:spPr>
            <c:txPr>
              <a:bodyPr/>
              <a:lstStyle/>
              <a:p>
                <a:pPr>
                  <a:defRPr sz="1100" b="0" smtId="4294967295">
                    <a:solidFill>
                      <a:prstClr val="black"/>
                    </a:solidFill>
                    <a:latin typeface="Open Sans"/>
                  </a:defRPr>
                </a:pPr>
                <a:endParaRPr lang="tr-TR"/>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Sheet1!$A$2:$A$18</c:f>
              <c:strCache>
                <c:ptCount val="17"/>
                <c:pt idx="0">
                  <c:v>2003/2004</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pt idx="16">
                  <c:v>2023/2024**</c:v>
                </c:pt>
              </c:strCache>
            </c:strRef>
          </c:cat>
          <c:val>
            <c:numRef>
              <c:f>Sheet1!$D$2:$D$18</c:f>
              <c:numCache>
                <c:formatCode>General</c:formatCode>
                <c:ptCount val="17"/>
                <c:pt idx="0">
                  <c:v>525.1</c:v>
                </c:pt>
                <c:pt idx="1">
                  <c:v>598</c:v>
                </c:pt>
                <c:pt idx="2">
                  <c:v>633</c:v>
                </c:pt>
                <c:pt idx="3">
                  <c:v>526</c:v>
                </c:pt>
                <c:pt idx="4">
                  <c:v>510</c:v>
                </c:pt>
                <c:pt idx="5">
                  <c:v>487</c:v>
                </c:pt>
                <c:pt idx="6">
                  <c:v>447</c:v>
                </c:pt>
                <c:pt idx="7">
                  <c:v>400</c:v>
                </c:pt>
                <c:pt idx="8">
                  <c:v>397</c:v>
                </c:pt>
                <c:pt idx="9">
                  <c:v>357</c:v>
                </c:pt>
                <c:pt idx="10">
                  <c:v>319</c:v>
                </c:pt>
                <c:pt idx="11">
                  <c:v>299</c:v>
                </c:pt>
                <c:pt idx="12">
                  <c:v>283</c:v>
                </c:pt>
                <c:pt idx="13">
                  <c:v>254</c:v>
                </c:pt>
                <c:pt idx="14">
                  <c:v>265</c:v>
                </c:pt>
                <c:pt idx="15">
                  <c:v>266</c:v>
                </c:pt>
                <c:pt idx="16">
                  <c:v>247</c:v>
                </c:pt>
              </c:numCache>
            </c:numRef>
          </c:val>
          <c:extLst>
            <c:ext xmlns:c16="http://schemas.microsoft.com/office/drawing/2014/chart" uri="{C3380CC4-5D6E-409C-BE32-E72D297353CC}">
              <c16:uniqueId val="{00000035-E01A-466E-948F-EB352560BDDC}"/>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tr-TR"/>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tr-TR" sz="1100" b="0" dirty="0">
                    <a:solidFill>
                      <a:srgbClr val="0F2741"/>
                    </a:solidFill>
                    <a:latin typeface="Open Sans"/>
                  </a:rPr>
                  <a:t>Üretim (1000 metrik ton)</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tr-TR"/>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tr-TR"/>
        </a:p>
      </c:txPr>
    </c:legend>
    <c:plotVisOnly val="1"/>
    <c:dispBlanksAs val="gap"/>
    <c:showDLblsOverMax val="1"/>
  </c:chart>
  <c:txPr>
    <a:bodyPr/>
    <a:lstStyle/>
    <a:p>
      <a:pPr>
        <a:defRPr sz="1800" smtId="4294967295"/>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593D8C-51D3-660B-C9A7-3476A88E916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F8F7EEE-67F0-28E8-12CA-157EE263C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062FB4A-5D30-6FED-4FD6-3EB41507EB50}"/>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5" name="Alt Bilgi Yer Tutucusu 4">
            <a:extLst>
              <a:ext uri="{FF2B5EF4-FFF2-40B4-BE49-F238E27FC236}">
                <a16:creationId xmlns:a16="http://schemas.microsoft.com/office/drawing/2014/main" id="{E2BC8712-E76A-D6ED-9D83-F8652DAFA2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E55954-6634-14EE-5773-8B2EBBEDD759}"/>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292672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1F3F82-7361-50F8-A587-41E68073BAB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D3A0504-BA6A-B2F9-5496-48C4F2347C1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284AF8-FF23-3205-869C-46B6E158A3FC}"/>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5" name="Alt Bilgi Yer Tutucusu 4">
            <a:extLst>
              <a:ext uri="{FF2B5EF4-FFF2-40B4-BE49-F238E27FC236}">
                <a16:creationId xmlns:a16="http://schemas.microsoft.com/office/drawing/2014/main" id="{7BE13989-56DA-6A6C-AAD3-AB6B01A635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1129F8-6C4B-90BD-1B8D-C3807E787655}"/>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5407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DE3657C-9E07-5738-6A60-FC360CB3609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02C20B5-6170-F171-BB5B-9ED5A147D27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15858F3-AC6F-8393-3B82-6BCA1619AF86}"/>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5" name="Alt Bilgi Yer Tutucusu 4">
            <a:extLst>
              <a:ext uri="{FF2B5EF4-FFF2-40B4-BE49-F238E27FC236}">
                <a16:creationId xmlns:a16="http://schemas.microsoft.com/office/drawing/2014/main" id="{D0BFCA66-9A8E-8579-2AF9-CB69C460E22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F1C513-C838-2628-C631-5C21F6EE9ADD}"/>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286944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18A9E8-9424-A50C-44D6-94FADDF1EF6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08B9F8A-B077-C08B-91F8-B94FC25C540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AAC833B-76D7-B3BB-D75C-1CEF6F6E7208}"/>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5" name="Alt Bilgi Yer Tutucusu 4">
            <a:extLst>
              <a:ext uri="{FF2B5EF4-FFF2-40B4-BE49-F238E27FC236}">
                <a16:creationId xmlns:a16="http://schemas.microsoft.com/office/drawing/2014/main" id="{77328FE2-485D-42D8-A066-E6EB3EAC5B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498788-E585-FDD2-5233-733D1C1F223E}"/>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216815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D39E11-A8AD-5D37-B00E-7DEEC6C5E11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6BD58E3-419D-A2F9-8E77-96B3470B90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05DC8D2-EAB4-C01C-AA3D-34238A5F689C}"/>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5" name="Alt Bilgi Yer Tutucusu 4">
            <a:extLst>
              <a:ext uri="{FF2B5EF4-FFF2-40B4-BE49-F238E27FC236}">
                <a16:creationId xmlns:a16="http://schemas.microsoft.com/office/drawing/2014/main" id="{36CC6AD5-DDC6-34BC-F199-2F1E0127F7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9B78E5-9398-AC5C-1EA6-D2B9810D3F86}"/>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334098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498AD-E909-967E-F171-11EA06218C4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59A8866-727A-1972-4A44-0E45E188F64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FAD896E-0831-BB43-0747-46C20861EBC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4BCB200-0A64-CA4E-2EEC-F0008AC070B5}"/>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6" name="Alt Bilgi Yer Tutucusu 5">
            <a:extLst>
              <a:ext uri="{FF2B5EF4-FFF2-40B4-BE49-F238E27FC236}">
                <a16:creationId xmlns:a16="http://schemas.microsoft.com/office/drawing/2014/main" id="{8C4F2830-7E47-9751-355C-29D1015F57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C23947C-AED5-DE42-F9C3-47796A278E0A}"/>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24248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C2FAF-D432-CFB0-CFFC-52958D6C28D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2E492E2-187E-375B-F8EF-9C47AE7F5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FB4CA2C-BD9B-59A4-E937-D99F22D6F9F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11B3D91-68D7-EF59-74C0-7473C754E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12F062B-3914-3F48-47D3-BBEAFD8C921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9931699-89FE-97DC-D481-4AD7003A7807}"/>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8" name="Alt Bilgi Yer Tutucusu 7">
            <a:extLst>
              <a:ext uri="{FF2B5EF4-FFF2-40B4-BE49-F238E27FC236}">
                <a16:creationId xmlns:a16="http://schemas.microsoft.com/office/drawing/2014/main" id="{9B941D20-D977-A8A8-9B3F-DAAFDA02F80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4F2348A-6A68-7C9D-49CD-578304EA23D1}"/>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121587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6F050-84CD-E553-8E6E-169872AC041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3BCD254-4561-2252-1B83-BC3FE50F7EA1}"/>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4" name="Alt Bilgi Yer Tutucusu 3">
            <a:extLst>
              <a:ext uri="{FF2B5EF4-FFF2-40B4-BE49-F238E27FC236}">
                <a16:creationId xmlns:a16="http://schemas.microsoft.com/office/drawing/2014/main" id="{E9826162-BD82-4150-23EC-8A173780946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37E4613-0668-9162-F537-F84C8A379A2A}"/>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383657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A06B6F8-DC7D-E757-2E66-C3A4EAB91601}"/>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3" name="Alt Bilgi Yer Tutucusu 2">
            <a:extLst>
              <a:ext uri="{FF2B5EF4-FFF2-40B4-BE49-F238E27FC236}">
                <a16:creationId xmlns:a16="http://schemas.microsoft.com/office/drawing/2014/main" id="{1A02C817-BAB0-F67F-5467-062B0AFE5B7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112B8A0-9F2D-F569-EA84-735D6D38D005}"/>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13013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88F8F7-422A-44DD-6D42-4025C6AF9C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61694D4-FFED-7BD6-0B6C-2BE7C6B37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5156664-5B4A-2CB5-462D-35A92D505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8294EC2-F42B-2F3C-06C2-986D03094CDC}"/>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6" name="Alt Bilgi Yer Tutucusu 5">
            <a:extLst>
              <a:ext uri="{FF2B5EF4-FFF2-40B4-BE49-F238E27FC236}">
                <a16:creationId xmlns:a16="http://schemas.microsoft.com/office/drawing/2014/main" id="{AF18D0AC-27EA-C44D-F977-EC5A9836FE5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0371F69-5B0A-E3C0-F54E-8AB18886D300}"/>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171940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CC781A-D500-1F7A-4700-ACFB266FF7F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DE834A-6B9C-1217-9E09-A4E4EB8D3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FA9ACFF-F3C6-BF18-EE75-6DD4519CA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4A31D15-FCA5-D514-CE22-1E3FC6075668}"/>
              </a:ext>
            </a:extLst>
          </p:cNvPr>
          <p:cNvSpPr>
            <a:spLocks noGrp="1"/>
          </p:cNvSpPr>
          <p:nvPr>
            <p:ph type="dt" sz="half" idx="10"/>
          </p:nvPr>
        </p:nvSpPr>
        <p:spPr/>
        <p:txBody>
          <a:bodyPr/>
          <a:lstStyle/>
          <a:p>
            <a:fld id="{67DC80B7-4569-CE4D-B5C8-132FC0B76519}" type="datetimeFigureOut">
              <a:rPr lang="tr-TR" smtClean="0"/>
              <a:t>4.11.2024</a:t>
            </a:fld>
            <a:endParaRPr lang="tr-TR"/>
          </a:p>
        </p:txBody>
      </p:sp>
      <p:sp>
        <p:nvSpPr>
          <p:cNvPr id="6" name="Alt Bilgi Yer Tutucusu 5">
            <a:extLst>
              <a:ext uri="{FF2B5EF4-FFF2-40B4-BE49-F238E27FC236}">
                <a16:creationId xmlns:a16="http://schemas.microsoft.com/office/drawing/2014/main" id="{D110F14D-FFEC-5E55-C559-811435401DD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EA41581-0DF7-039F-A91C-5F1A62AEF887}"/>
              </a:ext>
            </a:extLst>
          </p:cNvPr>
          <p:cNvSpPr>
            <a:spLocks noGrp="1"/>
          </p:cNvSpPr>
          <p:nvPr>
            <p:ph type="sldNum" sz="quarter" idx="12"/>
          </p:nvPr>
        </p:nvSpPr>
        <p:spPr/>
        <p:txBody>
          <a:bodyPr/>
          <a:lstStyle/>
          <a:p>
            <a:fld id="{48CD4435-F1F2-D14F-82CB-1FD483705B38}" type="slidenum">
              <a:rPr lang="tr-TR" smtClean="0"/>
              <a:t>‹#›</a:t>
            </a:fld>
            <a:endParaRPr lang="tr-TR"/>
          </a:p>
        </p:txBody>
      </p:sp>
    </p:spTree>
    <p:extLst>
      <p:ext uri="{BB962C8B-B14F-4D97-AF65-F5344CB8AC3E}">
        <p14:creationId xmlns:p14="http://schemas.microsoft.com/office/powerpoint/2010/main" val="103776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8E0420C-DD14-8C9A-F263-A3094024B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A3CF2A-343E-32F1-965B-A43AA8024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9D12B8-B4DA-928B-AD8F-750825922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DC80B7-4569-CE4D-B5C8-132FC0B76519}" type="datetimeFigureOut">
              <a:rPr lang="tr-TR" smtClean="0"/>
              <a:t>4.11.2024</a:t>
            </a:fld>
            <a:endParaRPr lang="tr-TR"/>
          </a:p>
        </p:txBody>
      </p:sp>
      <p:sp>
        <p:nvSpPr>
          <p:cNvPr id="5" name="Alt Bilgi Yer Tutucusu 4">
            <a:extLst>
              <a:ext uri="{FF2B5EF4-FFF2-40B4-BE49-F238E27FC236}">
                <a16:creationId xmlns:a16="http://schemas.microsoft.com/office/drawing/2014/main" id="{D20D7937-6C83-0E1E-D72A-92A6332B17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BF8C7A5E-1A3C-554A-5296-D11AB5BBC5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CD4435-F1F2-D14F-82CB-1FD483705B38}" type="slidenum">
              <a:rPr lang="tr-TR" smtClean="0"/>
              <a:t>‹#›</a:t>
            </a:fld>
            <a:endParaRPr lang="tr-TR"/>
          </a:p>
        </p:txBody>
      </p:sp>
    </p:spTree>
    <p:extLst>
      <p:ext uri="{BB962C8B-B14F-4D97-AF65-F5344CB8AC3E}">
        <p14:creationId xmlns:p14="http://schemas.microsoft.com/office/powerpoint/2010/main" val="19773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thegrocer/" TargetMode="External"/><Relationship Id="rId13" Type="http://schemas.openxmlformats.org/officeDocument/2006/relationships/image" Target="../media/image8.png"/><Relationship Id="rId3" Type="http://schemas.openxmlformats.org/officeDocument/2006/relationships/hyperlink" Target="https://www.linkedin.com/company/planetafoods/" TargetMode="External"/><Relationship Id="rId7" Type="http://schemas.openxmlformats.org/officeDocument/2006/relationships/hyperlink" Target="https://lnkd.in/dY7gyixm" TargetMode="External"/><Relationship Id="rId12" Type="http://schemas.openxmlformats.org/officeDocument/2006/relationships/hyperlink" Target="https://voyagefoods.com/" TargetMode="External"/><Relationship Id="rId2" Type="http://schemas.openxmlformats.org/officeDocument/2006/relationships/hyperlink" Target="https://www.linkedin.com/company/nukokoltd/" TargetMode="External"/><Relationship Id="rId1" Type="http://schemas.openxmlformats.org/officeDocument/2006/relationships/slideLayout" Target="../slideLayouts/slideLayout2.xml"/><Relationship Id="rId6" Type="http://schemas.openxmlformats.org/officeDocument/2006/relationships/hyperlink" Target="https://www.linkedin.com/company/winwinchoc/" TargetMode="External"/><Relationship Id="rId11" Type="http://schemas.openxmlformats.org/officeDocument/2006/relationships/hyperlink" Target="https://www.eatwinwin.com/" TargetMode="External"/><Relationship Id="rId5" Type="http://schemas.openxmlformats.org/officeDocument/2006/relationships/hyperlink" Target="https://www.linkedin.com/company/voyage-foods/" TargetMode="External"/><Relationship Id="rId10" Type="http://schemas.openxmlformats.org/officeDocument/2006/relationships/hyperlink" Target="https://choviva.com/de" TargetMode="External"/><Relationship Id="rId4" Type="http://schemas.openxmlformats.org/officeDocument/2006/relationships/hyperlink" Target="https://www.linkedin.com/feed/hashtag/?keywords=choviva&amp;highlightedUpdateUrns=urn%3Ali%3Aactivity%3A7178722486610477056" TargetMode="External"/><Relationship Id="rId9" Type="http://schemas.openxmlformats.org/officeDocument/2006/relationships/hyperlink" Target="https://lnkd.in/dznjjDD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hyperlink" Target="http://www.statista.com/statistics/497876/production-of-cocoa-beans-in-brazil" TargetMode="Externa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4C8CFCF-2076-385C-306A-AA73522E50E1}"/>
              </a:ext>
            </a:extLst>
          </p:cNvPr>
          <p:cNvSpPr>
            <a:spLocks noGrp="1"/>
          </p:cNvSpPr>
          <p:nvPr>
            <p:ph type="ctrTitle"/>
          </p:nvPr>
        </p:nvSpPr>
        <p:spPr>
          <a:xfrm>
            <a:off x="5297762" y="640080"/>
            <a:ext cx="6251110" cy="3566160"/>
          </a:xfrm>
        </p:spPr>
        <p:txBody>
          <a:bodyPr anchor="b">
            <a:normAutofit/>
          </a:bodyPr>
          <a:lstStyle/>
          <a:p>
            <a:pPr algn="l"/>
            <a:r>
              <a:rPr lang="en-US" sz="5400" kern="1200">
                <a:latin typeface="+mj-lt"/>
                <a:ea typeface="+mj-ea"/>
                <a:cs typeface="+mj-cs"/>
              </a:rPr>
              <a:t>Kakao Endüstrisi-Genel Bakış</a:t>
            </a:r>
            <a:br>
              <a:rPr lang="en-US" sz="5400" kern="1200">
                <a:latin typeface="+mj-lt"/>
                <a:ea typeface="+mj-ea"/>
                <a:cs typeface="+mj-cs"/>
              </a:rPr>
            </a:br>
            <a:endParaRPr lang="tr-TR" sz="5400"/>
          </a:p>
        </p:txBody>
      </p:sp>
      <p:sp>
        <p:nvSpPr>
          <p:cNvPr id="3" name="Alt Başlık 2">
            <a:extLst>
              <a:ext uri="{FF2B5EF4-FFF2-40B4-BE49-F238E27FC236}">
                <a16:creationId xmlns:a16="http://schemas.microsoft.com/office/drawing/2014/main" id="{9ADF9C77-A149-3879-0199-713284CE449A}"/>
              </a:ext>
            </a:extLst>
          </p:cNvPr>
          <p:cNvSpPr>
            <a:spLocks noGrp="1"/>
          </p:cNvSpPr>
          <p:nvPr>
            <p:ph type="subTitle" idx="1"/>
          </p:nvPr>
        </p:nvSpPr>
        <p:spPr>
          <a:xfrm>
            <a:off x="5297760" y="4636008"/>
            <a:ext cx="6251111" cy="1572768"/>
          </a:xfrm>
        </p:spPr>
        <p:txBody>
          <a:bodyPr>
            <a:normAutofit/>
          </a:bodyPr>
          <a:lstStyle/>
          <a:p>
            <a:pPr algn="l"/>
            <a:r>
              <a:rPr lang="en-US" dirty="0" err="1"/>
              <a:t>Doç</a:t>
            </a:r>
            <a:r>
              <a:rPr lang="en-US" dirty="0"/>
              <a:t>. Dr. </a:t>
            </a:r>
            <a:r>
              <a:rPr lang="en-US"/>
              <a:t>Ömer Said Toker </a:t>
            </a:r>
          </a:p>
          <a:p>
            <a:pPr algn="l"/>
            <a:r>
              <a:rPr lang="en-US">
                <a:latin typeface="+mj-lt"/>
                <a:ea typeface="+mj-ea"/>
                <a:cs typeface="+mj-cs"/>
              </a:rPr>
              <a:t>Prof</a:t>
            </a:r>
            <a:r>
              <a:rPr lang="en-US" dirty="0">
                <a:latin typeface="+mj-lt"/>
                <a:ea typeface="+mj-ea"/>
                <a:cs typeface="+mj-cs"/>
              </a:rPr>
              <a:t>. Dr. Nevzat Konar</a:t>
            </a:r>
          </a:p>
        </p:txBody>
      </p:sp>
      <p:pic>
        <p:nvPicPr>
          <p:cNvPr id="5" name="Picture 4" descr="Çok çeşitli kakaç pods">
            <a:extLst>
              <a:ext uri="{FF2B5EF4-FFF2-40B4-BE49-F238E27FC236}">
                <a16:creationId xmlns:a16="http://schemas.microsoft.com/office/drawing/2014/main" id="{383EA1FC-C045-A459-74D8-8C3EFEF43D47}"/>
              </a:ext>
            </a:extLst>
          </p:cNvPr>
          <p:cNvPicPr>
            <a:picLocks noChangeAspect="1"/>
          </p:cNvPicPr>
          <p:nvPr/>
        </p:nvPicPr>
        <p:blipFill>
          <a:blip r:embed="rId2"/>
          <a:srcRect l="28221" r="2644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9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8EB09D-7AFF-4296-738B-81CDA53A2B9F}"/>
              </a:ext>
            </a:extLst>
          </p:cNvPr>
          <p:cNvSpPr>
            <a:spLocks noGrp="1"/>
          </p:cNvSpPr>
          <p:nvPr>
            <p:ph type="title"/>
          </p:nvPr>
        </p:nvSpPr>
        <p:spPr/>
        <p:txBody>
          <a:bodyPr/>
          <a:lstStyle/>
          <a:p>
            <a:r>
              <a:rPr lang="tr-TR" dirty="0"/>
              <a:t>KAKAO ALTERNATİFLERİ</a:t>
            </a:r>
          </a:p>
        </p:txBody>
      </p:sp>
      <p:sp>
        <p:nvSpPr>
          <p:cNvPr id="3" name="İçerik Yer Tutucusu 2">
            <a:extLst>
              <a:ext uri="{FF2B5EF4-FFF2-40B4-BE49-F238E27FC236}">
                <a16:creationId xmlns:a16="http://schemas.microsoft.com/office/drawing/2014/main" id="{F496531D-0FBE-AA65-41E5-2BDF1070DD3D}"/>
              </a:ext>
            </a:extLst>
          </p:cNvPr>
          <p:cNvSpPr>
            <a:spLocks noGrp="1"/>
          </p:cNvSpPr>
          <p:nvPr>
            <p:ph idx="1"/>
          </p:nvPr>
        </p:nvSpPr>
        <p:spPr>
          <a:xfrm>
            <a:off x="838200" y="1825624"/>
            <a:ext cx="8561832" cy="5562728"/>
          </a:xfrm>
        </p:spPr>
        <p:txBody>
          <a:bodyPr>
            <a:normAutofit fontScale="40000" lnSpcReduction="20000"/>
          </a:bodyPr>
          <a:lstStyle/>
          <a:p>
            <a:pPr marL="0" indent="0">
              <a:buNone/>
            </a:pPr>
            <a:r>
              <a:rPr lang="en-US" b="0" i="0" dirty="0">
                <a:effectLst/>
                <a:latin typeface="-apple-system"/>
              </a:rPr>
              <a:t>Cocoa-free Chocolate ⁉ </a:t>
            </a:r>
            <a:br>
              <a:rPr lang="en-US" b="0" i="0" dirty="0">
                <a:effectLst/>
                <a:latin typeface="-apple-system"/>
              </a:rPr>
            </a:br>
            <a:br>
              <a:rPr lang="en-US" b="0" i="0" dirty="0">
                <a:effectLst/>
                <a:latin typeface="-apple-system"/>
              </a:rPr>
            </a:br>
            <a:r>
              <a:rPr lang="en-US" b="0" i="0" dirty="0">
                <a:effectLst/>
                <a:latin typeface="-apple-system"/>
              </a:rPr>
              <a:t>Mass produced chocolate hides many dark secrets.</a:t>
            </a:r>
            <a:br>
              <a:rPr lang="en-US" b="0" i="0" dirty="0">
                <a:effectLst/>
                <a:latin typeface="-apple-system"/>
              </a:rPr>
            </a:br>
            <a:br>
              <a:rPr lang="en-US" b="0" i="0" dirty="0">
                <a:effectLst/>
                <a:latin typeface="-apple-system"/>
              </a:rPr>
            </a:br>
            <a:r>
              <a:rPr lang="en-US" b="0" i="0" dirty="0">
                <a:effectLst/>
                <a:latin typeface="-apple-system"/>
              </a:rPr>
              <a:t>Parts of the industry are riddled with ethical &amp; sustainability issues such as:</a:t>
            </a:r>
            <a:br>
              <a:rPr lang="en-US" b="0" i="0" dirty="0">
                <a:effectLst/>
                <a:latin typeface="-apple-system"/>
              </a:rPr>
            </a:br>
            <a:r>
              <a:rPr lang="en-US" b="0" i="0" dirty="0">
                <a:effectLst/>
                <a:latin typeface="-apple-system"/>
              </a:rPr>
              <a:t>🌲 Deforestation</a:t>
            </a:r>
            <a:br>
              <a:rPr lang="en-US" b="0" i="0" dirty="0">
                <a:effectLst/>
                <a:latin typeface="-apple-system"/>
              </a:rPr>
            </a:br>
            <a:r>
              <a:rPr lang="en-US" b="0" i="0" dirty="0">
                <a:effectLst/>
                <a:latin typeface="-apple-system"/>
              </a:rPr>
              <a:t>🧒 Child / Slave </a:t>
            </a:r>
            <a:r>
              <a:rPr lang="en-US" b="0" i="0" dirty="0" err="1">
                <a:effectLst/>
                <a:latin typeface="-apple-system"/>
              </a:rPr>
              <a:t>Labour</a:t>
            </a:r>
            <a:br>
              <a:rPr lang="en-US" b="0" i="0" dirty="0">
                <a:effectLst/>
                <a:latin typeface="-apple-system"/>
              </a:rPr>
            </a:br>
            <a:r>
              <a:rPr lang="en-US" b="0" i="0" dirty="0">
                <a:effectLst/>
                <a:latin typeface="-apple-system"/>
              </a:rPr>
              <a:t>⚗ High Co2 emissions</a:t>
            </a:r>
            <a:br>
              <a:rPr lang="en-US" b="0" i="0" dirty="0">
                <a:effectLst/>
                <a:latin typeface="-apple-system"/>
              </a:rPr>
            </a:br>
            <a:br>
              <a:rPr lang="en-US" b="0" i="0" dirty="0">
                <a:effectLst/>
                <a:latin typeface="-apple-system"/>
              </a:rPr>
            </a:br>
            <a:r>
              <a:rPr lang="en-US" b="0" i="0" dirty="0">
                <a:effectLst/>
                <a:latin typeface="-apple-system"/>
              </a:rPr>
              <a:t>As a result, a growing number of innovators are experimenting with alternative production methods &amp; going cocoa-free ❗ </a:t>
            </a:r>
            <a:br>
              <a:rPr lang="en-US" b="0" i="0" dirty="0">
                <a:effectLst/>
                <a:latin typeface="-apple-system"/>
              </a:rPr>
            </a:br>
            <a:br>
              <a:rPr lang="en-US" b="0" i="0" dirty="0">
                <a:effectLst/>
                <a:latin typeface="-apple-system"/>
              </a:rPr>
            </a:br>
            <a:r>
              <a:rPr lang="en-US" b="0" i="0" dirty="0">
                <a:effectLst/>
                <a:latin typeface="-apple-system"/>
              </a:rPr>
              <a:t>A variety of ingredients can be used to recreate the taste of chocolate from grains to oats / seeds.</a:t>
            </a:r>
            <a:br>
              <a:rPr lang="en-US" b="0" i="0" dirty="0">
                <a:effectLst/>
                <a:latin typeface="-apple-system"/>
              </a:rPr>
            </a:br>
            <a:br>
              <a:rPr lang="en-US" b="0" i="0" dirty="0">
                <a:effectLst/>
                <a:latin typeface="-apple-system"/>
              </a:rPr>
            </a:br>
            <a:r>
              <a:rPr lang="en-US" b="0" i="0" dirty="0">
                <a:effectLst/>
                <a:latin typeface="-apple-system"/>
              </a:rPr>
              <a:t>Newcomer into the market, UK based </a:t>
            </a:r>
            <a:r>
              <a:rPr lang="en-US" i="0" dirty="0" err="1">
                <a:effectLst/>
                <a:latin typeface="var(--artdeco-reset-typography-font-family-sans)"/>
                <a:hlinkClick r:id="rId2"/>
              </a:rPr>
              <a:t>NuKoKo</a:t>
            </a:r>
            <a:r>
              <a:rPr lang="en-US" b="0" i="0" dirty="0">
                <a:effectLst/>
                <a:latin typeface="-apple-system"/>
              </a:rPr>
              <a:t> rely on just one ingredient, the faba bean.</a:t>
            </a:r>
            <a:br>
              <a:rPr lang="en-US" b="0" i="0" dirty="0">
                <a:effectLst/>
                <a:latin typeface="-apple-system"/>
              </a:rPr>
            </a:br>
            <a:br>
              <a:rPr lang="en-US" b="0" i="0" dirty="0">
                <a:effectLst/>
                <a:latin typeface="-apple-system"/>
              </a:rPr>
            </a:br>
            <a:r>
              <a:rPr lang="en-US" b="0" i="0" dirty="0">
                <a:effectLst/>
                <a:latin typeface="-apple-system"/>
              </a:rPr>
              <a:t>One of the key </a:t>
            </a:r>
            <a:r>
              <a:rPr lang="en-US" b="0" i="0" dirty="0" err="1">
                <a:effectLst/>
                <a:latin typeface="-apple-system"/>
              </a:rPr>
              <a:t>flavour</a:t>
            </a:r>
            <a:r>
              <a:rPr lang="en-US" b="0" i="0" dirty="0">
                <a:effectLst/>
                <a:latin typeface="-apple-system"/>
              </a:rPr>
              <a:t> components in chocolate comes from a protein found in cocoa called vicilin.</a:t>
            </a:r>
            <a:br>
              <a:rPr lang="en-US" b="0" i="0" dirty="0">
                <a:effectLst/>
                <a:latin typeface="-apple-system"/>
              </a:rPr>
            </a:br>
            <a:br>
              <a:rPr lang="en-US" b="0" i="0" dirty="0">
                <a:effectLst/>
                <a:latin typeface="-apple-system"/>
              </a:rPr>
            </a:br>
            <a:r>
              <a:rPr lang="en-US" b="0" i="0" dirty="0">
                <a:effectLst/>
                <a:latin typeface="-apple-system"/>
              </a:rPr>
              <a:t>When broken down &amp; roasted, the peptides produce a chocolatey </a:t>
            </a:r>
            <a:r>
              <a:rPr lang="en-US" b="0" i="0" dirty="0" err="1">
                <a:effectLst/>
                <a:latin typeface="-apple-system"/>
              </a:rPr>
              <a:t>flavour</a:t>
            </a:r>
            <a:r>
              <a:rPr lang="en-US" b="0" i="0" dirty="0">
                <a:effectLst/>
                <a:latin typeface="-apple-system"/>
              </a:rPr>
              <a:t>🍫 </a:t>
            </a:r>
            <a:br>
              <a:rPr lang="en-US" b="0" i="0" dirty="0">
                <a:effectLst/>
                <a:latin typeface="-apple-system"/>
              </a:rPr>
            </a:br>
            <a:br>
              <a:rPr lang="en-US" b="0" i="0" dirty="0">
                <a:effectLst/>
                <a:latin typeface="-apple-system"/>
              </a:rPr>
            </a:br>
            <a:r>
              <a:rPr lang="en-US" b="0" i="0" dirty="0">
                <a:effectLst/>
                <a:latin typeface="-apple-system"/>
              </a:rPr>
              <a:t>Faba beans also contain vicilin &amp; </a:t>
            </a:r>
            <a:r>
              <a:rPr lang="en-US" i="0" dirty="0" err="1">
                <a:effectLst/>
                <a:latin typeface="var(--artdeco-reset-typography-font-family-sans)"/>
                <a:hlinkClick r:id="rId2"/>
              </a:rPr>
              <a:t>NuKoKo</a:t>
            </a:r>
            <a:r>
              <a:rPr lang="en-US" b="0" i="0" dirty="0">
                <a:effectLst/>
                <a:latin typeface="-apple-system"/>
              </a:rPr>
              <a:t> is applying a "bean to bar" process to recreate those same </a:t>
            </a:r>
            <a:r>
              <a:rPr lang="en-US" b="0" i="0" dirty="0" err="1">
                <a:effectLst/>
                <a:latin typeface="-apple-system"/>
              </a:rPr>
              <a:t>flavours</a:t>
            </a:r>
            <a:r>
              <a:rPr lang="en-US" b="0" i="0" dirty="0">
                <a:effectLst/>
                <a:latin typeface="-apple-system"/>
              </a:rPr>
              <a:t> in a more sustainable way.</a:t>
            </a:r>
            <a:br>
              <a:rPr lang="en-US" b="0" i="0" dirty="0">
                <a:effectLst/>
                <a:latin typeface="-apple-system"/>
              </a:rPr>
            </a:br>
            <a:br>
              <a:rPr lang="en-US" b="0" i="0" dirty="0">
                <a:effectLst/>
                <a:latin typeface="-apple-system"/>
              </a:rPr>
            </a:br>
            <a:r>
              <a:rPr lang="en-US" b="0" i="0" dirty="0">
                <a:effectLst/>
                <a:latin typeface="-apple-system"/>
              </a:rPr>
              <a:t>However ❗ They aren't the only players in the market looking at cocoa-free alternatives.</a:t>
            </a:r>
            <a:br>
              <a:rPr lang="en-US" b="0" i="0" dirty="0">
                <a:effectLst/>
                <a:latin typeface="-apple-system"/>
              </a:rPr>
            </a:br>
            <a:br>
              <a:rPr lang="en-US" b="0" i="0" dirty="0">
                <a:effectLst/>
                <a:latin typeface="-apple-system"/>
              </a:rPr>
            </a:br>
            <a:r>
              <a:rPr lang="en-US" i="0" dirty="0">
                <a:effectLst/>
                <a:latin typeface="var(--artdeco-reset-typography-font-family-sans)"/>
                <a:hlinkClick r:id="rId3"/>
              </a:rPr>
              <a:t>Planet A Foods</a:t>
            </a:r>
            <a:r>
              <a:rPr lang="en-US" b="0" i="0" dirty="0">
                <a:effectLst/>
                <a:latin typeface="-apple-system"/>
              </a:rPr>
              <a:t> released their brand </a:t>
            </a:r>
            <a:r>
              <a:rPr lang="en-US" i="0" dirty="0" err="1">
                <a:effectLst/>
                <a:latin typeface="var(--artdeco-reset-typography-font-family-sans)"/>
                <a:hlinkClick r:id="rId4"/>
              </a:rPr>
              <a:t>hashtag#Choviva</a:t>
            </a:r>
            <a:r>
              <a:rPr lang="en-US" b="0" i="0" dirty="0">
                <a:effectLst/>
                <a:latin typeface="-apple-system"/>
              </a:rPr>
              <a:t> which is made using regionally grown, natural ingredients such as oats &amp; sunflower seeds🌻 </a:t>
            </a:r>
            <a:br>
              <a:rPr lang="en-US" b="0" i="0" dirty="0">
                <a:effectLst/>
                <a:latin typeface="-apple-system"/>
              </a:rPr>
            </a:br>
            <a:br>
              <a:rPr lang="en-US" b="0" i="0" dirty="0">
                <a:effectLst/>
                <a:latin typeface="-apple-system"/>
              </a:rPr>
            </a:br>
            <a:r>
              <a:rPr lang="en-US" b="0" i="0" dirty="0">
                <a:effectLst/>
                <a:latin typeface="-apple-system"/>
              </a:rPr>
              <a:t>They've recently secured a $15.4m (£12.2m) investment to power the expansion of it's sustainable, cocoa-free chocolate into the UK / International markets.</a:t>
            </a:r>
            <a:br>
              <a:rPr lang="en-US" b="0" i="0" dirty="0">
                <a:effectLst/>
                <a:latin typeface="-apple-system"/>
              </a:rPr>
            </a:br>
            <a:br>
              <a:rPr lang="en-US" b="0" i="0" dirty="0">
                <a:effectLst/>
                <a:latin typeface="-apple-system"/>
              </a:rPr>
            </a:br>
            <a:r>
              <a:rPr lang="en-US" i="0" dirty="0">
                <a:effectLst/>
                <a:latin typeface="var(--artdeco-reset-typography-font-family-sans)"/>
                <a:hlinkClick r:id="rId5"/>
              </a:rPr>
              <a:t>Voyage Foods</a:t>
            </a:r>
            <a:r>
              <a:rPr lang="en-US" b="0" i="0" dirty="0">
                <a:effectLst/>
                <a:latin typeface="-apple-system"/>
              </a:rPr>
              <a:t> define themselves as a manufacturer of nut-free spreads, cocoa-free chocolate &amp; bean free coffee. They have secured an additional $22m in funding this year, taking the total investment into the start-up to $64m 💰 </a:t>
            </a:r>
            <a:br>
              <a:rPr lang="en-US" b="0" i="0" dirty="0">
                <a:effectLst/>
                <a:latin typeface="-apple-system"/>
              </a:rPr>
            </a:br>
            <a:br>
              <a:rPr lang="en-US" b="0" i="0" dirty="0">
                <a:effectLst/>
                <a:latin typeface="-apple-system"/>
              </a:rPr>
            </a:br>
            <a:r>
              <a:rPr lang="en-US" b="0" i="0" dirty="0">
                <a:effectLst/>
                <a:latin typeface="-apple-system"/>
              </a:rPr>
              <a:t>There process uses 99% less blue water consumption &amp; produces 84% less greenhouse gas emissions 🚰 </a:t>
            </a:r>
            <a:br>
              <a:rPr lang="en-US" b="0" i="0" dirty="0">
                <a:effectLst/>
                <a:latin typeface="-apple-system"/>
              </a:rPr>
            </a:br>
            <a:br>
              <a:rPr lang="en-US" b="0" i="0" dirty="0">
                <a:effectLst/>
                <a:latin typeface="-apple-system"/>
              </a:rPr>
            </a:br>
            <a:r>
              <a:rPr lang="en-US" i="0" dirty="0">
                <a:effectLst/>
                <a:latin typeface="var(--artdeco-reset-typography-font-family-sans)"/>
                <a:hlinkClick r:id="rId6"/>
              </a:rPr>
              <a:t>Win-Win</a:t>
            </a:r>
            <a:r>
              <a:rPr lang="en-US" b="0" i="0" dirty="0">
                <a:effectLst/>
                <a:latin typeface="-apple-system"/>
              </a:rPr>
              <a:t> produce chocolate alternatives using 80% less water than conventional production methods, emitting 90% few emissions in the process too.</a:t>
            </a:r>
            <a:br>
              <a:rPr lang="en-US" b="0" i="0" dirty="0">
                <a:effectLst/>
                <a:latin typeface="-apple-system"/>
              </a:rPr>
            </a:br>
            <a:br>
              <a:rPr lang="en-US" b="0" i="0" dirty="0">
                <a:effectLst/>
                <a:latin typeface="-apple-system"/>
              </a:rPr>
            </a:br>
            <a:r>
              <a:rPr lang="en-US" b="0" i="0" dirty="0">
                <a:effectLst/>
                <a:latin typeface="-apple-system"/>
              </a:rPr>
              <a:t>Links:</a:t>
            </a:r>
            <a:br>
              <a:rPr lang="en-US" b="0" i="0" dirty="0">
                <a:effectLst/>
                <a:latin typeface="-apple-system"/>
              </a:rPr>
            </a:br>
            <a:r>
              <a:rPr lang="en-US" b="0" i="0" dirty="0">
                <a:effectLst/>
                <a:latin typeface="-apple-system"/>
              </a:rPr>
              <a:t>🌟 </a:t>
            </a:r>
            <a:r>
              <a:rPr lang="en-US" i="0" dirty="0">
                <a:effectLst/>
                <a:latin typeface="-apple-system"/>
                <a:hlinkClick r:id="rId7"/>
              </a:rPr>
              <a:t>https://lnkd.in/dY7gyixm</a:t>
            </a:r>
            <a:r>
              <a:rPr lang="en-US" b="0" i="0" dirty="0">
                <a:effectLst/>
                <a:latin typeface="-apple-system"/>
              </a:rPr>
              <a:t> - </a:t>
            </a:r>
            <a:r>
              <a:rPr lang="en-US" i="0" dirty="0">
                <a:effectLst/>
                <a:latin typeface="var(--artdeco-reset-typography-font-family-sans)"/>
                <a:hlinkClick r:id="rId8"/>
              </a:rPr>
              <a:t>The Grocer</a:t>
            </a:r>
            <a:r>
              <a:rPr lang="en-US" b="0" i="0" dirty="0">
                <a:effectLst/>
                <a:latin typeface="-apple-system"/>
              </a:rPr>
              <a:t> article.</a:t>
            </a:r>
            <a:br>
              <a:rPr lang="en-US" b="0" i="0" dirty="0">
                <a:effectLst/>
                <a:latin typeface="-apple-system"/>
              </a:rPr>
            </a:br>
            <a:r>
              <a:rPr lang="en-US" b="0" i="0" dirty="0">
                <a:effectLst/>
                <a:latin typeface="-apple-system"/>
              </a:rPr>
              <a:t>🌟 </a:t>
            </a:r>
            <a:r>
              <a:rPr lang="en-US" i="0" dirty="0">
                <a:effectLst/>
                <a:latin typeface="-apple-system"/>
                <a:hlinkClick r:id="rId9"/>
              </a:rPr>
              <a:t>https://lnkd.in/dznjjDDH</a:t>
            </a:r>
            <a:r>
              <a:rPr lang="en-US" b="0" i="0" dirty="0">
                <a:effectLst/>
                <a:latin typeface="-apple-system"/>
              </a:rPr>
              <a:t> - </a:t>
            </a:r>
            <a:r>
              <a:rPr lang="en-US" i="0" dirty="0">
                <a:effectLst/>
                <a:latin typeface="var(--artdeco-reset-typography-font-family-sans)"/>
                <a:hlinkClick r:id="rId3"/>
              </a:rPr>
              <a:t>Planet A Foods</a:t>
            </a:r>
            <a:r>
              <a:rPr lang="en-US" b="0" i="0" dirty="0">
                <a:effectLst/>
                <a:latin typeface="-apple-system"/>
              </a:rPr>
              <a:t> website.</a:t>
            </a:r>
            <a:br>
              <a:rPr lang="en-US" b="0" i="0" dirty="0">
                <a:effectLst/>
                <a:latin typeface="-apple-system"/>
              </a:rPr>
            </a:br>
            <a:r>
              <a:rPr lang="en-US" b="0" i="0" dirty="0">
                <a:effectLst/>
                <a:latin typeface="-apple-system"/>
              </a:rPr>
              <a:t>🌟 </a:t>
            </a:r>
            <a:r>
              <a:rPr lang="en-US" i="0" dirty="0">
                <a:effectLst/>
                <a:latin typeface="-apple-system"/>
                <a:hlinkClick r:id="rId10"/>
              </a:rPr>
              <a:t>https://choviva.com/de</a:t>
            </a:r>
            <a:r>
              <a:rPr lang="en-US" b="0" i="0" dirty="0">
                <a:effectLst/>
                <a:latin typeface="-apple-system"/>
              </a:rPr>
              <a:t> - </a:t>
            </a:r>
            <a:r>
              <a:rPr lang="en-US" b="0" i="0" dirty="0" err="1">
                <a:effectLst/>
                <a:latin typeface="-apple-system"/>
              </a:rPr>
              <a:t>ChocViva</a:t>
            </a:r>
            <a:r>
              <a:rPr lang="en-US" b="0" i="0" dirty="0">
                <a:effectLst/>
                <a:latin typeface="-apple-system"/>
              </a:rPr>
              <a:t> Website.</a:t>
            </a:r>
            <a:br>
              <a:rPr lang="en-US" b="0" i="0" dirty="0">
                <a:effectLst/>
                <a:latin typeface="-apple-system"/>
              </a:rPr>
            </a:br>
            <a:r>
              <a:rPr lang="en-US" b="0" i="0" dirty="0">
                <a:effectLst/>
                <a:latin typeface="-apple-system"/>
              </a:rPr>
              <a:t>🌟 </a:t>
            </a:r>
            <a:r>
              <a:rPr lang="en-US" i="0" dirty="0">
                <a:effectLst/>
                <a:latin typeface="-apple-system"/>
                <a:hlinkClick r:id="rId11"/>
              </a:rPr>
              <a:t>https://www.eatwinwin.com/</a:t>
            </a:r>
            <a:r>
              <a:rPr lang="en-US" b="0" i="0" dirty="0">
                <a:effectLst/>
                <a:latin typeface="-apple-system"/>
              </a:rPr>
              <a:t> - </a:t>
            </a:r>
            <a:r>
              <a:rPr lang="en-US" i="0" dirty="0">
                <a:effectLst/>
                <a:latin typeface="var(--artdeco-reset-typography-font-family-sans)"/>
                <a:hlinkClick r:id="rId6"/>
              </a:rPr>
              <a:t>Win-Win</a:t>
            </a:r>
            <a:r>
              <a:rPr lang="en-US" b="0" i="0" dirty="0">
                <a:effectLst/>
                <a:latin typeface="-apple-system"/>
              </a:rPr>
              <a:t> website.</a:t>
            </a:r>
            <a:br>
              <a:rPr lang="en-US" b="0" i="0" dirty="0">
                <a:effectLst/>
                <a:latin typeface="-apple-system"/>
              </a:rPr>
            </a:br>
            <a:r>
              <a:rPr lang="en-US" b="0" i="0" dirty="0">
                <a:effectLst/>
                <a:latin typeface="-apple-system"/>
              </a:rPr>
              <a:t>🌟 </a:t>
            </a:r>
            <a:r>
              <a:rPr lang="en-US" i="0" dirty="0">
                <a:effectLst/>
                <a:latin typeface="-apple-system"/>
                <a:hlinkClick r:id="rId12"/>
              </a:rPr>
              <a:t>https://voyagefoods.com/</a:t>
            </a:r>
            <a:r>
              <a:rPr lang="en-US" b="0" i="0" dirty="0">
                <a:effectLst/>
                <a:latin typeface="-apple-system"/>
              </a:rPr>
              <a:t> - </a:t>
            </a:r>
            <a:r>
              <a:rPr lang="en-US" i="0" dirty="0">
                <a:effectLst/>
                <a:latin typeface="var(--artdeco-reset-typography-font-family-sans)"/>
                <a:hlinkClick r:id="rId5"/>
              </a:rPr>
              <a:t>Voyage Foods</a:t>
            </a:r>
            <a:r>
              <a:rPr lang="en-US" b="0" i="0" dirty="0">
                <a:effectLst/>
                <a:latin typeface="-apple-system"/>
              </a:rPr>
              <a:t> website.</a:t>
            </a:r>
            <a:br>
              <a:rPr lang="en-US" b="0" i="0" dirty="0">
                <a:effectLst/>
                <a:latin typeface="-apple-system"/>
              </a:rPr>
            </a:br>
            <a:endParaRPr lang="tr-TR" dirty="0"/>
          </a:p>
        </p:txBody>
      </p:sp>
      <p:pic>
        <p:nvPicPr>
          <p:cNvPr id="4" name="Resim 3">
            <a:extLst>
              <a:ext uri="{FF2B5EF4-FFF2-40B4-BE49-F238E27FC236}">
                <a16:creationId xmlns:a16="http://schemas.microsoft.com/office/drawing/2014/main" id="{A93B6939-A5EF-79D4-A460-BF8AC72DD7F6}"/>
              </a:ext>
            </a:extLst>
          </p:cNvPr>
          <p:cNvPicPr>
            <a:picLocks noChangeAspect="1"/>
          </p:cNvPicPr>
          <p:nvPr/>
        </p:nvPicPr>
        <p:blipFill>
          <a:blip r:embed="rId13"/>
          <a:stretch>
            <a:fillRect/>
          </a:stretch>
        </p:blipFill>
        <p:spPr>
          <a:xfrm>
            <a:off x="6249132" y="1302690"/>
            <a:ext cx="5677692" cy="752580"/>
          </a:xfrm>
          <a:prstGeom prst="rect">
            <a:avLst/>
          </a:prstGeom>
        </p:spPr>
      </p:pic>
      <p:sp>
        <p:nvSpPr>
          <p:cNvPr id="6" name="Metin kutusu 5">
            <a:extLst>
              <a:ext uri="{FF2B5EF4-FFF2-40B4-BE49-F238E27FC236}">
                <a16:creationId xmlns:a16="http://schemas.microsoft.com/office/drawing/2014/main" id="{8F5AB3A0-C8FF-57E2-674C-D1CBD31F760F}"/>
              </a:ext>
            </a:extLst>
          </p:cNvPr>
          <p:cNvSpPr txBox="1"/>
          <p:nvPr/>
        </p:nvSpPr>
        <p:spPr>
          <a:xfrm>
            <a:off x="6097524" y="1956280"/>
            <a:ext cx="6094476" cy="523220"/>
          </a:xfrm>
          <a:prstGeom prst="rect">
            <a:avLst/>
          </a:prstGeom>
          <a:noFill/>
        </p:spPr>
        <p:txBody>
          <a:bodyPr wrap="square">
            <a:spAutoFit/>
          </a:bodyPr>
          <a:lstStyle/>
          <a:p>
            <a:r>
              <a:rPr lang="tr-TR" sz="1400" dirty="0"/>
              <a:t>https://www.linkedin.com/posts/activity-7178722486610477056-UCsA/?utm_source=share&amp;utm_medium=member_android</a:t>
            </a:r>
          </a:p>
        </p:txBody>
      </p:sp>
    </p:spTree>
    <p:extLst>
      <p:ext uri="{BB962C8B-B14F-4D97-AF65-F5344CB8AC3E}">
        <p14:creationId xmlns:p14="http://schemas.microsoft.com/office/powerpoint/2010/main" val="221197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3DADF1-EBAE-4A17-E2AE-305D26429D3A}"/>
              </a:ext>
            </a:extLst>
          </p:cNvPr>
          <p:cNvSpPr>
            <a:spLocks noGrp="1"/>
          </p:cNvSpPr>
          <p:nvPr>
            <p:ph type="title"/>
          </p:nvPr>
        </p:nvSpPr>
        <p:spPr/>
        <p:txBody>
          <a:bodyPr/>
          <a:lstStyle/>
          <a:p>
            <a:r>
              <a:rPr lang="tr-TR" dirty="0"/>
              <a:t>KAKAO ALTERNATİFLERİ</a:t>
            </a:r>
          </a:p>
        </p:txBody>
      </p:sp>
      <p:pic>
        <p:nvPicPr>
          <p:cNvPr id="4" name="İçerik Yer Tutucusu 3">
            <a:extLst>
              <a:ext uri="{FF2B5EF4-FFF2-40B4-BE49-F238E27FC236}">
                <a16:creationId xmlns:a16="http://schemas.microsoft.com/office/drawing/2014/main" id="{0B6771C2-5938-84EE-28D0-7AF65D13D0C0}"/>
              </a:ext>
            </a:extLst>
          </p:cNvPr>
          <p:cNvPicPr>
            <a:picLocks noGrp="1" noChangeAspect="1"/>
          </p:cNvPicPr>
          <p:nvPr>
            <p:ph idx="1"/>
          </p:nvPr>
        </p:nvPicPr>
        <p:blipFill>
          <a:blip r:embed="rId2"/>
          <a:stretch>
            <a:fillRect/>
          </a:stretch>
        </p:blipFill>
        <p:spPr>
          <a:xfrm>
            <a:off x="657377" y="1853057"/>
            <a:ext cx="4732477" cy="4351338"/>
          </a:xfrm>
          <a:prstGeom prst="rect">
            <a:avLst/>
          </a:prstGeom>
        </p:spPr>
      </p:pic>
      <p:sp>
        <p:nvSpPr>
          <p:cNvPr id="6" name="Metin kutusu 5">
            <a:extLst>
              <a:ext uri="{FF2B5EF4-FFF2-40B4-BE49-F238E27FC236}">
                <a16:creationId xmlns:a16="http://schemas.microsoft.com/office/drawing/2014/main" id="{66B95826-84DA-1FCD-BA61-9385113642AA}"/>
              </a:ext>
            </a:extLst>
          </p:cNvPr>
          <p:cNvSpPr txBox="1"/>
          <p:nvPr/>
        </p:nvSpPr>
        <p:spPr>
          <a:xfrm>
            <a:off x="5013198" y="3781151"/>
            <a:ext cx="6094476" cy="923330"/>
          </a:xfrm>
          <a:prstGeom prst="rect">
            <a:avLst/>
          </a:prstGeom>
          <a:noFill/>
        </p:spPr>
        <p:txBody>
          <a:bodyPr wrap="square">
            <a:spAutoFit/>
          </a:bodyPr>
          <a:lstStyle/>
          <a:p>
            <a:r>
              <a:rPr lang="tr-TR" dirty="0"/>
              <a:t>https://www.thegrocer.co.uk/news/planet-a-closes-12m-fundraising-to-bring-cocoa-free-chocolate-to-the-uk/687789.article</a:t>
            </a:r>
          </a:p>
        </p:txBody>
      </p:sp>
    </p:spTree>
    <p:extLst>
      <p:ext uri="{BB962C8B-B14F-4D97-AF65-F5344CB8AC3E}">
        <p14:creationId xmlns:p14="http://schemas.microsoft.com/office/powerpoint/2010/main" val="253533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79658-05BC-0CBE-60C3-8D335FFD200D}"/>
              </a:ext>
            </a:extLst>
          </p:cNvPr>
          <p:cNvSpPr>
            <a:spLocks noGrp="1"/>
          </p:cNvSpPr>
          <p:nvPr>
            <p:ph type="title"/>
          </p:nvPr>
        </p:nvSpPr>
        <p:spPr/>
        <p:txBody>
          <a:bodyPr/>
          <a:lstStyle/>
          <a:p>
            <a:r>
              <a:rPr lang="tr-TR" dirty="0"/>
              <a:t>KAKAO ALTERNATİFLERİ</a:t>
            </a:r>
          </a:p>
        </p:txBody>
      </p:sp>
      <p:pic>
        <p:nvPicPr>
          <p:cNvPr id="4" name="İçerik Yer Tutucusu 3">
            <a:extLst>
              <a:ext uri="{FF2B5EF4-FFF2-40B4-BE49-F238E27FC236}">
                <a16:creationId xmlns:a16="http://schemas.microsoft.com/office/drawing/2014/main" id="{1A3D0EA0-A47D-A4DF-98D1-BB9290624B11}"/>
              </a:ext>
            </a:extLst>
          </p:cNvPr>
          <p:cNvPicPr>
            <a:picLocks noGrp="1" noChangeAspect="1"/>
          </p:cNvPicPr>
          <p:nvPr>
            <p:ph idx="1"/>
          </p:nvPr>
        </p:nvPicPr>
        <p:blipFill>
          <a:blip r:embed="rId2"/>
          <a:stretch>
            <a:fillRect/>
          </a:stretch>
        </p:blipFill>
        <p:spPr>
          <a:xfrm>
            <a:off x="281528" y="1779905"/>
            <a:ext cx="5977951" cy="4351338"/>
          </a:xfrm>
          <a:prstGeom prst="rect">
            <a:avLst/>
          </a:prstGeom>
        </p:spPr>
      </p:pic>
      <p:sp>
        <p:nvSpPr>
          <p:cNvPr id="6" name="Metin kutusu 5">
            <a:extLst>
              <a:ext uri="{FF2B5EF4-FFF2-40B4-BE49-F238E27FC236}">
                <a16:creationId xmlns:a16="http://schemas.microsoft.com/office/drawing/2014/main" id="{6F61B2E9-6792-FC16-323F-0083736EC963}"/>
              </a:ext>
            </a:extLst>
          </p:cNvPr>
          <p:cNvSpPr txBox="1"/>
          <p:nvPr/>
        </p:nvSpPr>
        <p:spPr>
          <a:xfrm>
            <a:off x="6903720" y="3429000"/>
            <a:ext cx="5006752" cy="1200329"/>
          </a:xfrm>
          <a:prstGeom prst="rect">
            <a:avLst/>
          </a:prstGeom>
          <a:noFill/>
        </p:spPr>
        <p:txBody>
          <a:bodyPr wrap="square">
            <a:spAutoFit/>
          </a:bodyPr>
          <a:lstStyle/>
          <a:p>
            <a:r>
              <a:rPr lang="tr-TR" dirty="0"/>
              <a:t>https://www.doehler.com/en/news-media/details/doehler-invests-in-nukoko-to-scale-production-of-worlds-first-cocoa-free-bean-to-bar-chocolate.html</a:t>
            </a:r>
          </a:p>
        </p:txBody>
      </p:sp>
    </p:spTree>
    <p:extLst>
      <p:ext uri="{BB962C8B-B14F-4D97-AF65-F5344CB8AC3E}">
        <p14:creationId xmlns:p14="http://schemas.microsoft.com/office/powerpoint/2010/main" val="306676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2000 </a:t>
            </a:r>
            <a:r>
              <a:rPr lang="tr-TR" sz="2500" dirty="0">
                <a:solidFill>
                  <a:srgbClr val="0F2741"/>
                </a:solidFill>
                <a:latin typeface="Open Sans Light"/>
              </a:rPr>
              <a:t>–</a:t>
            </a:r>
            <a:r>
              <a:rPr sz="2500" dirty="0">
                <a:solidFill>
                  <a:srgbClr val="0F2741"/>
                </a:solidFill>
                <a:latin typeface="Open Sans Light"/>
              </a:rPr>
              <a:t> 2023</a:t>
            </a:r>
            <a:r>
              <a:rPr lang="tr-TR" sz="2500" dirty="0">
                <a:solidFill>
                  <a:srgbClr val="0F2741"/>
                </a:solidFill>
                <a:latin typeface="Open Sans Light"/>
              </a:rPr>
              <a:t> Döneminde Avrupa’da İşlenen Kakao Hacmi</a:t>
            </a:r>
            <a:r>
              <a:rPr sz="2500" dirty="0">
                <a:solidFill>
                  <a:srgbClr val="0F2741"/>
                </a:solidFill>
                <a:latin typeface="Open Sans Light"/>
              </a:rPr>
              <a:t> (1.000 ton)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238819693"/>
              </p:ext>
            </p:extLst>
          </p:nvPr>
        </p:nvGraphicFramePr>
        <p:xfrm>
          <a:off x="586800" y="147132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Çikolata Dahil Kakaolu Şekerleme Ürünleri Pazar Büyüklüğü (</a:t>
            </a:r>
            <a:r>
              <a:rPr sz="2500" dirty="0">
                <a:solidFill>
                  <a:srgbClr val="0F2741"/>
                </a:solidFill>
                <a:latin typeface="Open Sans Light"/>
              </a:rPr>
              <a:t>2018 </a:t>
            </a:r>
            <a:r>
              <a:rPr lang="tr-TR" sz="2500" dirty="0">
                <a:solidFill>
                  <a:srgbClr val="0F2741"/>
                </a:solidFill>
                <a:latin typeface="Open Sans Light"/>
              </a:rPr>
              <a:t>–</a:t>
            </a:r>
            <a:r>
              <a:rPr sz="2500" dirty="0">
                <a:solidFill>
                  <a:srgbClr val="0F2741"/>
                </a:solidFill>
                <a:latin typeface="Open Sans Light"/>
              </a:rPr>
              <a:t> 2028</a:t>
            </a:r>
            <a:r>
              <a:rPr lang="tr-TR" sz="2500" dirty="0">
                <a:solidFill>
                  <a:srgbClr val="0F2741"/>
                </a:solidFill>
                <a:latin typeface="Open Sans Light"/>
              </a:rPr>
              <a:t>, milyar USD)</a:t>
            </a:r>
            <a:endParaRPr sz="2500" dirty="0">
              <a:solidFill>
                <a:srgbClr val="0F2741"/>
              </a:solidFill>
              <a:latin typeface="Open Sans Light"/>
            </a:endParaRPr>
          </a:p>
        </p:txBody>
      </p:sp>
      <p:sp>
        <p:nvSpPr>
          <p:cNvPr id="2" name="Metin kutusu 1">
            <a:extLst>
              <a:ext uri="{FF2B5EF4-FFF2-40B4-BE49-F238E27FC236}">
                <a16:creationId xmlns:a16="http://schemas.microsoft.com/office/drawing/2014/main" id="{E0968F23-4C0D-13A8-5321-F44F9D8CC161}"/>
              </a:ext>
            </a:extLst>
          </p:cNvPr>
          <p:cNvSpPr txBox="1"/>
          <p:nvPr/>
        </p:nvSpPr>
        <p:spPr>
          <a:xfrm>
            <a:off x="795528" y="5619870"/>
            <a:ext cx="10698480" cy="1200329"/>
          </a:xfrm>
          <a:prstGeom prst="rect">
            <a:avLst/>
          </a:prstGeom>
          <a:noFill/>
        </p:spPr>
        <p:txBody>
          <a:bodyPr wrap="square" rtlCol="0">
            <a:spAutoFit/>
          </a:bodyPr>
          <a:lstStyle/>
          <a:p>
            <a:r>
              <a:rPr lang="tr-TR" dirty="0"/>
              <a:t>Görüldüğü gibi çikolata dahil şekerleme ürünleri pazar büyüklüğü sürekli olarak bir artış içerisinde olup 2028 yılında ise 316.3 milyar dolara ulaşacağı tahmin edilmektedir. Gıda sektöründe önemli bir pazar payına sahip olan şekerleme sektöründe bu trendin devam etmesi için kakao fiyatı ile ilgili problemin çözülmesi önemlidir. Aksi durumda bu beklenilen trendin devam etmeme ihtimali yüksektir.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4678750" y="1882800"/>
            <a:ext cx="2832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dirty="0">
                <a:solidFill>
                  <a:srgbClr val="0F2741"/>
                </a:solidFill>
                <a:latin typeface="Open Sans"/>
              </a:rPr>
              <a:t>Net </a:t>
            </a:r>
            <a:r>
              <a:rPr lang="tr-TR" sz="1100" dirty="0">
                <a:solidFill>
                  <a:srgbClr val="0F2741"/>
                </a:solidFill>
                <a:latin typeface="Open Sans"/>
              </a:rPr>
              <a:t>satış (milyar USD)</a:t>
            </a:r>
            <a:endParaRPr sz="1100" dirty="0">
              <a:solidFill>
                <a:srgbClr val="0F2741"/>
              </a:solidFill>
              <a:latin typeface="Open Sans"/>
            </a:endParaRP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Dünya Geneli Lider Kakao ve Çikolata Üreticileri (</a:t>
            </a:r>
            <a:r>
              <a:rPr sz="2500" dirty="0">
                <a:solidFill>
                  <a:srgbClr val="0F2741"/>
                </a:solidFill>
                <a:latin typeface="Open Sans Light"/>
              </a:rPr>
              <a:t>2023</a:t>
            </a:r>
            <a:r>
              <a:rPr lang="tr-TR" sz="2500" dirty="0">
                <a:solidFill>
                  <a:srgbClr val="0F2741"/>
                </a:solidFill>
                <a:latin typeface="Open Sans Light"/>
              </a:rPr>
              <a:t>, milyar USD)</a:t>
            </a:r>
            <a:endParaRPr sz="2500" dirty="0">
              <a:solidFill>
                <a:srgbClr val="0F2741"/>
              </a:solidFill>
              <a:latin typeface="Open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Dünya Geneli Aylık Kakao Fiyatları (Ocak 2016-Ağustos 2024, USD/ton)</a:t>
            </a:r>
            <a:endParaRPr sz="2500" dirty="0">
              <a:solidFill>
                <a:srgbClr val="0F2741"/>
              </a:solidFill>
              <a:latin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dirty="0">
                <a:solidFill>
                  <a:srgbClr val="0F2741"/>
                </a:solidFill>
                <a:latin typeface="Open Sans Light"/>
              </a:rPr>
              <a:t>2003/2004 </a:t>
            </a:r>
            <a:r>
              <a:rPr lang="tr-TR" sz="2500" dirty="0">
                <a:solidFill>
                  <a:srgbClr val="0F2741"/>
                </a:solidFill>
                <a:latin typeface="Open Sans Light"/>
              </a:rPr>
              <a:t>-</a:t>
            </a:r>
            <a:r>
              <a:rPr sz="2500" dirty="0">
                <a:solidFill>
                  <a:srgbClr val="0F2741"/>
                </a:solidFill>
                <a:latin typeface="Open Sans Light"/>
              </a:rPr>
              <a:t> 2023/2024</a:t>
            </a:r>
            <a:r>
              <a:rPr lang="tr-TR" sz="2500" dirty="0">
                <a:solidFill>
                  <a:srgbClr val="0F2741"/>
                </a:solidFill>
                <a:latin typeface="Open Sans Light"/>
              </a:rPr>
              <a:t> Dönemleri Dünya Geneli Kakao Çekirdeği Üretiminin Bölgesel Dağılımı</a:t>
            </a:r>
            <a:endParaRPr sz="2500" dirty="0">
              <a:solidFill>
                <a:srgbClr val="0F2741"/>
              </a:solidFill>
              <a:latin typeface="Open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Ülkeler Bazında Küresel Kakao Çekirdeği Üretimi (</a:t>
            </a:r>
            <a:r>
              <a:rPr sz="2500" dirty="0">
                <a:solidFill>
                  <a:srgbClr val="0F2741"/>
                </a:solidFill>
                <a:latin typeface="Open Sans Light"/>
              </a:rPr>
              <a:t>2020/21 </a:t>
            </a:r>
            <a:r>
              <a:rPr lang="tr-TR" sz="2500" dirty="0">
                <a:solidFill>
                  <a:srgbClr val="0F2741"/>
                </a:solidFill>
                <a:latin typeface="Open Sans Light"/>
              </a:rPr>
              <a:t>-</a:t>
            </a:r>
            <a:r>
              <a:rPr sz="2500" dirty="0">
                <a:solidFill>
                  <a:srgbClr val="0F2741"/>
                </a:solidFill>
                <a:latin typeface="Open Sans Light"/>
              </a:rPr>
              <a:t> 2023/24, 1</a:t>
            </a:r>
            <a:r>
              <a:rPr lang="tr-TR" sz="2500" dirty="0">
                <a:solidFill>
                  <a:srgbClr val="0F2741"/>
                </a:solidFill>
                <a:latin typeface="Open Sans Light"/>
              </a:rPr>
              <a:t>.</a:t>
            </a:r>
            <a:r>
              <a:rPr sz="2500" dirty="0">
                <a:solidFill>
                  <a:srgbClr val="0F2741"/>
                </a:solidFill>
                <a:latin typeface="Open Sans Light"/>
              </a:rPr>
              <a:t>000 ton)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540946974"/>
              </p:ext>
            </p:extLst>
          </p:nvPr>
        </p:nvGraphicFramePr>
        <p:xfrm>
          <a:off x="496800" y="1480464"/>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Fildişi Cumhuriyeti Kakao Çekirdeği Üretimi (</a:t>
            </a:r>
            <a:r>
              <a:rPr sz="2500" dirty="0">
                <a:solidFill>
                  <a:srgbClr val="0F2741"/>
                </a:solidFill>
                <a:latin typeface="Open Sans Light"/>
              </a:rPr>
              <a:t>2012/2013 </a:t>
            </a:r>
            <a:r>
              <a:rPr lang="tr-TR" sz="2500" dirty="0">
                <a:solidFill>
                  <a:srgbClr val="0F2741"/>
                </a:solidFill>
                <a:latin typeface="Open Sans Light"/>
              </a:rPr>
              <a:t>-</a:t>
            </a:r>
            <a:r>
              <a:rPr sz="2500" dirty="0">
                <a:solidFill>
                  <a:srgbClr val="0F2741"/>
                </a:solidFill>
                <a:latin typeface="Open Sans Light"/>
              </a:rPr>
              <a:t> 2023/2024</a:t>
            </a:r>
            <a:r>
              <a:rPr lang="tr-TR" sz="2500" dirty="0">
                <a:solidFill>
                  <a:srgbClr val="0F2741"/>
                </a:solidFill>
                <a:latin typeface="Open Sans Light"/>
              </a:rPr>
              <a:t>, </a:t>
            </a:r>
            <a:r>
              <a:rPr sz="2500" dirty="0">
                <a:solidFill>
                  <a:srgbClr val="0F2741"/>
                </a:solidFill>
                <a:latin typeface="Open Sans Light"/>
              </a:rPr>
              <a:t>1</a:t>
            </a:r>
            <a:r>
              <a:rPr lang="tr-TR" sz="2500" dirty="0">
                <a:solidFill>
                  <a:srgbClr val="0F2741"/>
                </a:solidFill>
                <a:latin typeface="Open Sans Light"/>
              </a:rPr>
              <a:t>.</a:t>
            </a:r>
            <a:r>
              <a:rPr sz="2500" dirty="0">
                <a:solidFill>
                  <a:srgbClr val="0F2741"/>
                </a:solidFill>
                <a:latin typeface="Open Sans Light"/>
              </a:rPr>
              <a:t>000 ton)</a:t>
            </a:r>
          </a:p>
        </p:txBody>
      </p:sp>
      <p:sp>
        <p:nvSpPr>
          <p:cNvPr id="2" name="Metin kutusu 1">
            <a:extLst>
              <a:ext uri="{FF2B5EF4-FFF2-40B4-BE49-F238E27FC236}">
                <a16:creationId xmlns:a16="http://schemas.microsoft.com/office/drawing/2014/main" id="{C70DC1CE-D48B-5D9F-B2FC-7E78A543C0F2}"/>
              </a:ext>
            </a:extLst>
          </p:cNvPr>
          <p:cNvSpPr txBox="1"/>
          <p:nvPr/>
        </p:nvSpPr>
        <p:spPr>
          <a:xfrm>
            <a:off x="885600" y="5852160"/>
            <a:ext cx="10507824" cy="923330"/>
          </a:xfrm>
          <a:prstGeom prst="rect">
            <a:avLst/>
          </a:prstGeom>
          <a:noFill/>
        </p:spPr>
        <p:txBody>
          <a:bodyPr wrap="square" rtlCol="0">
            <a:spAutoFit/>
          </a:bodyPr>
          <a:lstStyle/>
          <a:p>
            <a:r>
              <a:rPr lang="tr-TR" dirty="0"/>
              <a:t>Mevsimsel ve hastalık kaynaklı etkiler önemli bir kakao üreticisi durumunda olan Fildişi cumhuriyetinde kakao üretiminde yaklaşık olarak %20’lik bir azalmaya neden olmuştur. Bu durum kakao fiyatlarında artış ile ilişkilendirilebilir.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1980/81 </a:t>
            </a:r>
            <a:r>
              <a:rPr lang="tr-TR" sz="2500" dirty="0">
                <a:solidFill>
                  <a:srgbClr val="0F2741"/>
                </a:solidFill>
                <a:latin typeface="Open Sans Light"/>
              </a:rPr>
              <a:t>-</a:t>
            </a:r>
            <a:r>
              <a:rPr sz="2500" dirty="0">
                <a:solidFill>
                  <a:srgbClr val="0F2741"/>
                </a:solidFill>
                <a:latin typeface="Open Sans Light"/>
              </a:rPr>
              <a:t> 2023/24 </a:t>
            </a:r>
            <a:r>
              <a:rPr lang="tr-TR" sz="2500" dirty="0">
                <a:solidFill>
                  <a:srgbClr val="0F2741"/>
                </a:solidFill>
                <a:latin typeface="Open Sans Light"/>
              </a:rPr>
              <a:t>Küresel Kakao Üretimi </a:t>
            </a:r>
            <a:r>
              <a:rPr sz="2500" dirty="0">
                <a:solidFill>
                  <a:srgbClr val="0F2741"/>
                </a:solidFill>
                <a:latin typeface="Open Sans Light"/>
              </a:rPr>
              <a:t>(1</a:t>
            </a:r>
            <a:r>
              <a:rPr lang="tr-TR" sz="2500" dirty="0">
                <a:solidFill>
                  <a:srgbClr val="0F2741"/>
                </a:solidFill>
                <a:latin typeface="Open Sans Light"/>
              </a:rPr>
              <a:t>.</a:t>
            </a:r>
            <a:r>
              <a:rPr sz="2500" dirty="0">
                <a:solidFill>
                  <a:srgbClr val="0F2741"/>
                </a:solidFill>
                <a:latin typeface="Open Sans Light"/>
              </a:rPr>
              <a:t>000 ton)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extLst>
              <p:ext uri="{D42A27DB-BD31-4B8C-83A1-F6EECF244321}">
                <p14:modId xmlns:p14="http://schemas.microsoft.com/office/powerpoint/2010/main" val="61310580"/>
              </p:ext>
            </p:extLst>
          </p:nvPr>
        </p:nvGraphicFramePr>
        <p:xfrm>
          <a:off x="496800" y="1443888"/>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Gana Kakao Çekirdeği Üretimi (2012/2013 - 2023/2024, 1.000 ton)</a:t>
            </a:r>
          </a:p>
        </p:txBody>
      </p:sp>
      <p:sp>
        <p:nvSpPr>
          <p:cNvPr id="2" name="Metin kutusu 1">
            <a:extLst>
              <a:ext uri="{FF2B5EF4-FFF2-40B4-BE49-F238E27FC236}">
                <a16:creationId xmlns:a16="http://schemas.microsoft.com/office/drawing/2014/main" id="{0DADE980-01FB-0C8C-B224-D3E4DEE6AF62}"/>
              </a:ext>
            </a:extLst>
          </p:cNvPr>
          <p:cNvSpPr txBox="1"/>
          <p:nvPr/>
        </p:nvSpPr>
        <p:spPr>
          <a:xfrm>
            <a:off x="1133856" y="6016984"/>
            <a:ext cx="10250424" cy="646331"/>
          </a:xfrm>
          <a:prstGeom prst="rect">
            <a:avLst/>
          </a:prstGeom>
          <a:noFill/>
        </p:spPr>
        <p:txBody>
          <a:bodyPr wrap="square" rtlCol="0">
            <a:spAutoFit/>
          </a:bodyPr>
          <a:lstStyle/>
          <a:p>
            <a:r>
              <a:rPr lang="tr-TR" dirty="0"/>
              <a:t>Gana da </a:t>
            </a:r>
            <a:r>
              <a:rPr lang="tr-TR" dirty="0" err="1"/>
              <a:t>da</a:t>
            </a:r>
            <a:r>
              <a:rPr lang="tr-TR" dirty="0"/>
              <a:t> kakao çekirdeği üretiminin 2020/2021 yılından sonra önemli düzeyde düştüğü görülmektedir. Nerede ise 2023/2024 yılındaki üretim 2020/2021 yılındaki üretimin yarısına düşmüştür.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218042416"/>
              </p:ext>
            </p:extLst>
          </p:nvPr>
        </p:nvGraphicFramePr>
        <p:xfrm>
          <a:off x="496800" y="1551472"/>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Ekvador Kakao Çekirdeği Üretimi (2012/2013 - 2023/2024, 1.000 ton)</a:t>
            </a:r>
          </a:p>
        </p:txBody>
      </p:sp>
      <p:sp>
        <p:nvSpPr>
          <p:cNvPr id="2" name="Metin kutusu 1">
            <a:extLst>
              <a:ext uri="{FF2B5EF4-FFF2-40B4-BE49-F238E27FC236}">
                <a16:creationId xmlns:a16="http://schemas.microsoft.com/office/drawing/2014/main" id="{E9DA2A8E-3300-283C-C039-8125137C8A05}"/>
              </a:ext>
            </a:extLst>
          </p:cNvPr>
          <p:cNvSpPr txBox="1"/>
          <p:nvPr/>
        </p:nvSpPr>
        <p:spPr>
          <a:xfrm>
            <a:off x="1056456" y="5759135"/>
            <a:ext cx="10076688" cy="923330"/>
          </a:xfrm>
          <a:prstGeom prst="rect">
            <a:avLst/>
          </a:prstGeom>
          <a:noFill/>
        </p:spPr>
        <p:txBody>
          <a:bodyPr wrap="square" rtlCol="0">
            <a:spAutoFit/>
          </a:bodyPr>
          <a:lstStyle/>
          <a:p>
            <a:r>
              <a:rPr lang="tr-TR" dirty="0"/>
              <a:t>Gana ve Fildişi Cumhuriyetindeki azalmaya rağmen Ekvador bölgesinde kakao çekirdeği üretiminde artış görülmektedir. Fakat bu bölgedeki toplam üretimin Gana ve Fildişi’ne göre oldukça az olması bu artışın fiyata etkisini sınırlandırmıştır.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7200" y="-7200"/>
            <a:ext cx="12211200" cy="5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3"/>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Kamerun Kakao Çekirdeği Üretimi (2012/2013 - 2023/2024, 1.000 ton)</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Production of cocoa beans in Cameroon 2012/2013-2023/2024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production of cocoa beans in Brazil has oscillated in recent years, reaching up to 230 thousand metric tons in market year 2014/2015. In the 2022/2023 season, the South American country was expected to produce approximately 220 thousand tons of cocoa beans.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Brazil; 2012 to 2023; * Estimate. ** Forecast.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ICCO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Brezilya Kakao Çekirdeği Üretimi (2012/2013 - 2023/2024, 1.000 ton)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Nijerya Kakao Çekirdeği Üretimi (2012/2013 - 2023/2024, 1.000 ton)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7200" y="-7200"/>
            <a:ext cx="12211200" cy="5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2076973799"/>
              </p:ext>
            </p:extLst>
          </p:nvPr>
        </p:nvGraphicFramePr>
        <p:xfrm>
          <a:off x="676800" y="1354725"/>
          <a:ext cx="11016000" cy="4148550"/>
        </p:xfrm>
        <a:graphic>
          <a:graphicData uri="http://schemas.openxmlformats.org/drawingml/2006/chart">
            <c:chart xmlns:c="http://schemas.openxmlformats.org/drawingml/2006/chart" xmlns:r="http://schemas.openxmlformats.org/officeDocument/2006/relationships" r:id="rId3"/>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tr-TR" sz="2500" dirty="0">
                <a:solidFill>
                  <a:srgbClr val="0F2741"/>
                </a:solidFill>
                <a:latin typeface="Open Sans Light"/>
              </a:rPr>
              <a:t>Küresel Kakao Çekirdeği Öğütme/İşleme Miktarlarının Bölgesel Dağılımı (</a:t>
            </a:r>
            <a:r>
              <a:rPr sz="2500" dirty="0">
                <a:solidFill>
                  <a:srgbClr val="0F2741"/>
                </a:solidFill>
                <a:latin typeface="Open Sans Light"/>
              </a:rPr>
              <a:t>2015/16 </a:t>
            </a:r>
            <a:r>
              <a:rPr lang="tr-TR" sz="2500" dirty="0">
                <a:solidFill>
                  <a:srgbClr val="0F2741"/>
                </a:solidFill>
                <a:latin typeface="Open Sans Light"/>
              </a:rPr>
              <a:t>-</a:t>
            </a:r>
            <a:r>
              <a:rPr sz="2500" dirty="0">
                <a:solidFill>
                  <a:srgbClr val="0F2741"/>
                </a:solidFill>
                <a:latin typeface="Open Sans Light"/>
              </a:rPr>
              <a:t> 2023/2024, 1</a:t>
            </a:r>
            <a:r>
              <a:rPr lang="tr-TR" sz="2500" dirty="0">
                <a:solidFill>
                  <a:srgbClr val="0F2741"/>
                </a:solidFill>
                <a:latin typeface="Open Sans Light"/>
              </a:rPr>
              <a:t>.0</a:t>
            </a:r>
            <a:r>
              <a:rPr sz="2500" dirty="0">
                <a:solidFill>
                  <a:srgbClr val="0F2741"/>
                </a:solidFill>
                <a:latin typeface="Open Sans Light"/>
              </a:rPr>
              <a:t>00 ton)</a:t>
            </a:r>
          </a:p>
        </p:txBody>
      </p:sp>
      <p:sp>
        <p:nvSpPr>
          <p:cNvPr id="2" name="Metin kutusu 1">
            <a:extLst>
              <a:ext uri="{FF2B5EF4-FFF2-40B4-BE49-F238E27FC236}">
                <a16:creationId xmlns:a16="http://schemas.microsoft.com/office/drawing/2014/main" id="{B2DDFD93-A6F3-EE8E-4728-4757C8C2149D}"/>
              </a:ext>
            </a:extLst>
          </p:cNvPr>
          <p:cNvSpPr txBox="1"/>
          <p:nvPr/>
        </p:nvSpPr>
        <p:spPr>
          <a:xfrm>
            <a:off x="813816" y="5715000"/>
            <a:ext cx="11016000" cy="923330"/>
          </a:xfrm>
          <a:prstGeom prst="rect">
            <a:avLst/>
          </a:prstGeom>
          <a:noFill/>
        </p:spPr>
        <p:txBody>
          <a:bodyPr wrap="square" rtlCol="0">
            <a:spAutoFit/>
          </a:bodyPr>
          <a:lstStyle/>
          <a:p>
            <a:r>
              <a:rPr lang="tr-TR" dirty="0"/>
              <a:t>Kakao çekirdeğinin fermantasyon ve kurutma sonrası işlenmesinin önemli bir kısmı hasat olmamasına rağmen Avrupa’da gerçekleştirilmektedir. Kakao alternatiflerinin geliştirilmesi nakliye kaynaklı karbon salınımına da fayda sağlayacak olması çevresel açıdan da avantaj sağlayacaktır.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Başlıca Kakao İşleyici Ülkeler (</a:t>
            </a:r>
            <a:r>
              <a:rPr sz="2500" dirty="0">
                <a:solidFill>
                  <a:srgbClr val="0F2741"/>
                </a:solidFill>
                <a:latin typeface="Open Sans Light"/>
              </a:rPr>
              <a:t>2021/2022 </a:t>
            </a:r>
            <a:r>
              <a:rPr lang="tr-TR" sz="2500" dirty="0">
                <a:solidFill>
                  <a:srgbClr val="0F2741"/>
                </a:solidFill>
                <a:latin typeface="Open Sans Light"/>
              </a:rPr>
              <a:t>-</a:t>
            </a:r>
            <a:r>
              <a:rPr sz="2500" dirty="0">
                <a:solidFill>
                  <a:srgbClr val="0F2741"/>
                </a:solidFill>
                <a:latin typeface="Open Sans Light"/>
              </a:rPr>
              <a:t> 2023/2024</a:t>
            </a:r>
            <a:r>
              <a:rPr lang="tr-TR" sz="2500" dirty="0">
                <a:solidFill>
                  <a:srgbClr val="0F2741"/>
                </a:solidFill>
                <a:latin typeface="Open Sans Light"/>
              </a:rPr>
              <a:t>, </a:t>
            </a:r>
            <a:r>
              <a:rPr sz="2500" dirty="0">
                <a:solidFill>
                  <a:srgbClr val="0F2741"/>
                </a:solidFill>
                <a:latin typeface="Open Sans Light"/>
              </a:rPr>
              <a:t>1</a:t>
            </a:r>
            <a:r>
              <a:rPr lang="tr-TR" sz="2500" dirty="0">
                <a:solidFill>
                  <a:srgbClr val="0F2741"/>
                </a:solidFill>
                <a:latin typeface="Open Sans Light"/>
              </a:rPr>
              <a:t>.</a:t>
            </a:r>
            <a:r>
              <a:rPr sz="2500" dirty="0">
                <a:solidFill>
                  <a:srgbClr val="0F2741"/>
                </a:solidFill>
                <a:latin typeface="Open Sans Light"/>
              </a:rPr>
              <a:t>000 ton)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Dünya Geneli Kakao Çekirdeği İşleme/Öğütme Miktarı (</a:t>
            </a:r>
            <a:r>
              <a:rPr sz="2500" dirty="0">
                <a:solidFill>
                  <a:srgbClr val="0F2741"/>
                </a:solidFill>
                <a:latin typeface="Open Sans Light"/>
              </a:rPr>
              <a:t>1980/1981 </a:t>
            </a:r>
            <a:r>
              <a:rPr lang="tr-TR" sz="2500" dirty="0">
                <a:solidFill>
                  <a:srgbClr val="0F2741"/>
                </a:solidFill>
                <a:latin typeface="Open Sans Light"/>
              </a:rPr>
              <a:t>-</a:t>
            </a:r>
            <a:r>
              <a:rPr sz="2500" dirty="0">
                <a:solidFill>
                  <a:srgbClr val="0F2741"/>
                </a:solidFill>
                <a:latin typeface="Open Sans Light"/>
              </a:rPr>
              <a:t> 2023/2024</a:t>
            </a:r>
            <a:r>
              <a:rPr lang="tr-TR" sz="2500" dirty="0">
                <a:solidFill>
                  <a:srgbClr val="0F2741"/>
                </a:solidFill>
                <a:latin typeface="Open Sans Light"/>
              </a:rPr>
              <a:t>, </a:t>
            </a:r>
            <a:r>
              <a:rPr sz="2500" dirty="0">
                <a:solidFill>
                  <a:srgbClr val="0F2741"/>
                </a:solidFill>
                <a:latin typeface="Open Sans Light"/>
              </a:rPr>
              <a:t>1</a:t>
            </a:r>
            <a:r>
              <a:rPr lang="tr-TR" sz="2500" dirty="0">
                <a:solidFill>
                  <a:srgbClr val="0F2741"/>
                </a:solidFill>
                <a:latin typeface="Open Sans Light"/>
              </a:rPr>
              <a:t>.</a:t>
            </a:r>
            <a:r>
              <a:rPr sz="2500" dirty="0">
                <a:solidFill>
                  <a:srgbClr val="0F2741"/>
                </a:solidFill>
                <a:latin typeface="Open Sans Light"/>
              </a:rPr>
              <a:t>000</a:t>
            </a:r>
            <a:r>
              <a:rPr lang="tr-TR" sz="2500" dirty="0">
                <a:solidFill>
                  <a:srgbClr val="0F2741"/>
                </a:solidFill>
                <a:latin typeface="Open Sans Light"/>
              </a:rPr>
              <a:t> </a:t>
            </a:r>
            <a:r>
              <a:rPr sz="2500" dirty="0">
                <a:solidFill>
                  <a:srgbClr val="0F2741"/>
                </a:solidFill>
                <a:latin typeface="Open Sans Light"/>
              </a:rPr>
              <a:t>ton)</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Cocoa bean grindings worldwide 1980/81-2023/24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tr-TR" sz="2500" dirty="0">
                <a:solidFill>
                  <a:srgbClr val="0F2741"/>
                </a:solidFill>
                <a:latin typeface="Open Sans Light"/>
              </a:rPr>
              <a:t>Fildişi Cumhuriyeti Kakao Çekirdeği İşleme/Öğütme Miktarları (</a:t>
            </a:r>
            <a:r>
              <a:rPr sz="2500" dirty="0">
                <a:solidFill>
                  <a:srgbClr val="0F2741"/>
                </a:solidFill>
                <a:latin typeface="Open Sans Light"/>
              </a:rPr>
              <a:t>2012/2013 </a:t>
            </a:r>
            <a:r>
              <a:rPr lang="tr-TR" sz="2500" dirty="0">
                <a:solidFill>
                  <a:srgbClr val="0F2741"/>
                </a:solidFill>
                <a:latin typeface="Open Sans Light"/>
              </a:rPr>
              <a:t>-</a:t>
            </a:r>
            <a:r>
              <a:rPr sz="2500" dirty="0">
                <a:solidFill>
                  <a:srgbClr val="0F2741"/>
                </a:solidFill>
                <a:latin typeface="Open Sans Light"/>
              </a:rPr>
              <a:t> 2023/2024</a:t>
            </a:r>
            <a:r>
              <a:rPr lang="tr-TR" sz="2500" dirty="0">
                <a:solidFill>
                  <a:srgbClr val="0F2741"/>
                </a:solidFill>
                <a:latin typeface="Open Sans Light"/>
              </a:rPr>
              <a:t>, </a:t>
            </a:r>
            <a:r>
              <a:rPr sz="2500" dirty="0">
                <a:solidFill>
                  <a:srgbClr val="0F2741"/>
                </a:solidFill>
                <a:latin typeface="Open Sans Light"/>
              </a:rPr>
              <a:t>1</a:t>
            </a:r>
            <a:r>
              <a:rPr lang="tr-TR" sz="2500" dirty="0">
                <a:solidFill>
                  <a:srgbClr val="0F2741"/>
                </a:solidFill>
                <a:latin typeface="Open Sans Light"/>
              </a:rPr>
              <a:t>.</a:t>
            </a:r>
            <a:r>
              <a:rPr sz="2500" dirty="0">
                <a:solidFill>
                  <a:srgbClr val="0F2741"/>
                </a:solidFill>
                <a:latin typeface="Open Sans Light"/>
              </a:rPr>
              <a:t>000 ton)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ABD Kakao Çekirdeği İşleme/Öğütme Miktarları (2012/2013 - 2023/2024, 1.000 ton)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600350387"/>
              </p:ext>
            </p:extLst>
          </p:nvPr>
        </p:nvGraphicFramePr>
        <p:xfrm>
          <a:off x="-2723328" y="1773936"/>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2023/2024</a:t>
            </a:r>
            <a:r>
              <a:rPr lang="tr-TR" sz="2500" dirty="0">
                <a:solidFill>
                  <a:srgbClr val="0F2741"/>
                </a:solidFill>
                <a:latin typeface="Open Sans Light"/>
              </a:rPr>
              <a:t> Dönemi Kakao Üretimin Bölgesel Dağılımı</a:t>
            </a:r>
            <a:endParaRPr sz="2500" dirty="0">
              <a:solidFill>
                <a:srgbClr val="0F2741"/>
              </a:solidFill>
              <a:latin typeface="Open Sans Light"/>
            </a:endParaRPr>
          </a:p>
        </p:txBody>
      </p:sp>
      <p:sp>
        <p:nvSpPr>
          <p:cNvPr id="2" name="Metin kutusu 1">
            <a:extLst>
              <a:ext uri="{FF2B5EF4-FFF2-40B4-BE49-F238E27FC236}">
                <a16:creationId xmlns:a16="http://schemas.microsoft.com/office/drawing/2014/main" id="{D38B2CF7-1CD0-2DCE-F422-F655AB3EC632}"/>
              </a:ext>
            </a:extLst>
          </p:cNvPr>
          <p:cNvSpPr txBox="1"/>
          <p:nvPr/>
        </p:nvSpPr>
        <p:spPr>
          <a:xfrm>
            <a:off x="5331999" y="3081047"/>
            <a:ext cx="6187546" cy="1754326"/>
          </a:xfrm>
          <a:prstGeom prst="rect">
            <a:avLst/>
          </a:prstGeom>
          <a:noFill/>
        </p:spPr>
        <p:txBody>
          <a:bodyPr wrap="square" rtlCol="0">
            <a:spAutoFit/>
          </a:bodyPr>
          <a:lstStyle/>
          <a:p>
            <a:pPr algn="just"/>
            <a:r>
              <a:rPr lang="tr-TR" dirty="0"/>
              <a:t>Kakao üretiminin bölgesel dağılımı dikkate alındığında %71.2’lik kısmının Afrika bölgesinde yetiştiği görülmektedir. Bu bölgede tarım alanında teknolojik gelişmelerin sınırlı olması ve hala tarımsal faaliyetlerin ilkel koşullarda yapılıyor olması, ilerleyen yıllarda kakao tedariği konusunda problemleri tetikleyebilir.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Gana Kakao Çekirdeği İşleme/Öğütme Miktarları (2012/2013 - 2023/2024, 1.000 ton)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Brezilya Kakao Çekirdeği İşleme/Öğütme Miktarları (2012/2013 - 2023/2024, 1.000 ton)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Malezya Kakao Çekirdeği İşleme/Öğütme Miktarları (2012/2013 - 2023/2024, 1.000 ton)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2"/>
          </a:graphicData>
        </a:graphic>
      </p:graphicFrame>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Başlıca Kakao Çekirdeği İhracatçısı Ülkeler (</a:t>
            </a:r>
            <a:r>
              <a:rPr sz="2500" dirty="0">
                <a:solidFill>
                  <a:srgbClr val="0F2741"/>
                </a:solidFill>
                <a:latin typeface="Open Sans Light"/>
              </a:rPr>
              <a:t>2022</a:t>
            </a:r>
            <a:r>
              <a:rPr lang="tr-TR" sz="2500" dirty="0">
                <a:solidFill>
                  <a:srgbClr val="0F2741"/>
                </a:solidFill>
                <a:latin typeface="Open Sans Light"/>
              </a:rPr>
              <a:t>, milyon USD)</a:t>
            </a:r>
            <a:endParaRPr sz="2500" dirty="0">
              <a:solidFill>
                <a:srgbClr val="0F2741"/>
              </a:solidFill>
              <a:latin typeface="Open Sans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2"/>
          </a:graphicData>
        </a:graphic>
      </p:graphicFrame>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Başlıca Kakao Çekirdeği İthalatçısı Ülkeler (2023, milyon USD)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7200" y="-7200"/>
            <a:ext cx="12211200" cy="5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3"/>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tr-TR" sz="2500" dirty="0">
                <a:solidFill>
                  <a:srgbClr val="0F2741"/>
                </a:solidFill>
                <a:latin typeface="Open Sans Light"/>
              </a:rPr>
              <a:t>Fildişi Cumhuriyeti Kakao Çekirdeği İhracat Değerleri (</a:t>
            </a:r>
            <a:r>
              <a:rPr sz="2500" dirty="0">
                <a:solidFill>
                  <a:srgbClr val="0F2741"/>
                </a:solidFill>
                <a:latin typeface="Open Sans Light"/>
              </a:rPr>
              <a:t>2012 </a:t>
            </a:r>
            <a:r>
              <a:rPr lang="tr-TR" sz="2500" dirty="0">
                <a:solidFill>
                  <a:srgbClr val="0F2741"/>
                </a:solidFill>
                <a:latin typeface="Open Sans Light"/>
              </a:rPr>
              <a:t>–</a:t>
            </a:r>
            <a:r>
              <a:rPr sz="2500" dirty="0">
                <a:solidFill>
                  <a:srgbClr val="0F2741"/>
                </a:solidFill>
                <a:latin typeface="Open Sans Light"/>
              </a:rPr>
              <a:t> 2022</a:t>
            </a:r>
            <a:r>
              <a:rPr lang="tr-TR" sz="2500" dirty="0">
                <a:solidFill>
                  <a:srgbClr val="0F2741"/>
                </a:solidFill>
                <a:latin typeface="Open Sans Light"/>
              </a:rPr>
              <a:t>, milyar USD)</a:t>
            </a:r>
            <a:endParaRPr sz="2500" dirty="0">
              <a:solidFill>
                <a:srgbClr val="0F2741"/>
              </a:solidFill>
              <a:latin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Gana Kakao Çekirdeği İhracat Değerleri (2015 – 2023, milyar USD)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2"/>
          </a:graphicData>
        </a:graphic>
      </p:graphicFrame>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tr-TR" sz="2500" dirty="0">
                <a:solidFill>
                  <a:srgbClr val="0F2741"/>
                </a:solidFill>
                <a:latin typeface="Open Sans Light"/>
              </a:rPr>
              <a:t>Hollanda Başlıca Kakao ve Kakao Preparatları Tedarikçisi Ülkeler (2022, bin Euro ithalat değeri)</a:t>
            </a:r>
            <a:endParaRPr sz="2500" dirty="0">
              <a:solidFill>
                <a:srgbClr val="0F2741"/>
              </a:solidFill>
              <a:latin typeface="Open Sans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tr-TR" sz="2500" dirty="0">
                <a:solidFill>
                  <a:srgbClr val="0F2741"/>
                </a:solidFill>
                <a:latin typeface="Open Sans Light"/>
              </a:rPr>
              <a:t>ABD Kakao ve Kakao Preparatları İthalat Değerleri (</a:t>
            </a:r>
            <a:r>
              <a:rPr sz="2500" dirty="0">
                <a:solidFill>
                  <a:srgbClr val="0F2741"/>
                </a:solidFill>
                <a:latin typeface="Open Sans Light"/>
              </a:rPr>
              <a:t>2012 </a:t>
            </a:r>
            <a:r>
              <a:rPr lang="tr-TR" sz="2500" dirty="0">
                <a:solidFill>
                  <a:srgbClr val="0F2741"/>
                </a:solidFill>
                <a:latin typeface="Open Sans Light"/>
              </a:rPr>
              <a:t>–</a:t>
            </a:r>
            <a:r>
              <a:rPr sz="2500" dirty="0">
                <a:solidFill>
                  <a:srgbClr val="0F2741"/>
                </a:solidFill>
                <a:latin typeface="Open Sans Light"/>
              </a:rPr>
              <a:t> 2023</a:t>
            </a:r>
            <a:r>
              <a:rPr lang="tr-TR" sz="2500" dirty="0">
                <a:solidFill>
                  <a:srgbClr val="0F2741"/>
                </a:solidFill>
                <a:latin typeface="Open Sans Light"/>
              </a:rPr>
              <a:t>, milyon </a:t>
            </a:r>
            <a:r>
              <a:rPr sz="2500" dirty="0">
                <a:solidFill>
                  <a:srgbClr val="0F2741"/>
                </a:solidFill>
                <a:latin typeface="Open Sans Light"/>
              </a:rPr>
              <a:t>US</a:t>
            </a:r>
            <a:r>
              <a:rPr lang="tr-TR" sz="2500" dirty="0">
                <a:solidFill>
                  <a:srgbClr val="0F2741"/>
                </a:solidFill>
                <a:latin typeface="Open Sans Light"/>
              </a:rPr>
              <a:t>D</a:t>
            </a:r>
            <a:r>
              <a:rPr sz="2500" dirty="0">
                <a:solidFill>
                  <a:srgbClr val="0F2741"/>
                </a:solidFill>
                <a:latin typeface="Open Sans Light"/>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D0576B-67D2-7CC6-773A-97B492CC55B6}"/>
              </a:ext>
            </a:extLst>
          </p:cNvPr>
          <p:cNvSpPr>
            <a:spLocks noGrp="1"/>
          </p:cNvSpPr>
          <p:nvPr>
            <p:ph type="title"/>
          </p:nvPr>
        </p:nvSpPr>
        <p:spPr/>
        <p:txBody>
          <a:bodyPr/>
          <a:lstStyle/>
          <a:p>
            <a:r>
              <a:rPr lang="tr-TR" dirty="0"/>
              <a:t>KAKAO İŞLEME</a:t>
            </a:r>
          </a:p>
        </p:txBody>
      </p:sp>
      <p:sp>
        <p:nvSpPr>
          <p:cNvPr id="3" name="İçerik Yer Tutucusu 2">
            <a:extLst>
              <a:ext uri="{FF2B5EF4-FFF2-40B4-BE49-F238E27FC236}">
                <a16:creationId xmlns:a16="http://schemas.microsoft.com/office/drawing/2014/main" id="{14A97A57-ABDE-5467-CD9A-92C239A77363}"/>
              </a:ext>
            </a:extLst>
          </p:cNvPr>
          <p:cNvSpPr>
            <a:spLocks noGrp="1"/>
          </p:cNvSpPr>
          <p:nvPr>
            <p:ph idx="1"/>
          </p:nvPr>
        </p:nvSpPr>
        <p:spPr>
          <a:xfrm>
            <a:off x="838200" y="1825625"/>
            <a:ext cx="6925056" cy="4351338"/>
          </a:xfrm>
        </p:spPr>
        <p:txBody>
          <a:bodyPr>
            <a:normAutofit fontScale="92500" lnSpcReduction="10000"/>
          </a:bodyPr>
          <a:lstStyle/>
          <a:p>
            <a:pPr marL="0" indent="0" algn="just">
              <a:buNone/>
            </a:pPr>
            <a:r>
              <a:rPr lang="tr-TR" dirty="0"/>
              <a:t>Kakao yetiştiriciliği sürecindeki yaşanan problemler verimi ve kaliteyi olumsuz etkileyerek kakao fiyatlarında artışa neden olurken kakao ürünleri (kakao yağı, kakao tozu, kakao </a:t>
            </a:r>
            <a:r>
              <a:rPr lang="tr-TR" dirty="0" err="1"/>
              <a:t>nibi</a:t>
            </a:r>
            <a:r>
              <a:rPr lang="tr-TR" dirty="0"/>
              <a:t> ve likörü) elde etme amacıyla da uygulanan kavurma ve </a:t>
            </a:r>
            <a:r>
              <a:rPr lang="tr-TR" dirty="0" err="1"/>
              <a:t>alkalizasyon</a:t>
            </a:r>
            <a:r>
              <a:rPr lang="tr-TR" dirty="0"/>
              <a:t> gibi prosesler de de maliyet artışları kakao fiyatlarında artışa neden olmaktadır. Bundan dolayı kakao prosesinde de uygulanan proseslere alternatif olabilecek düşük enerji maliyetli ve </a:t>
            </a:r>
            <a:r>
              <a:rPr lang="tr-TR" dirty="0" err="1"/>
              <a:t>çerve</a:t>
            </a:r>
            <a:r>
              <a:rPr lang="tr-TR" dirty="0"/>
              <a:t> dostu proseslerin geliştirilmesi kakao teknolojisi açısından önem arz etmektedir.  </a:t>
            </a:r>
          </a:p>
        </p:txBody>
      </p:sp>
      <p:pic>
        <p:nvPicPr>
          <p:cNvPr id="1026" name="Picture 2" descr="Free Cocoa Production Process Image | Download at StockCake">
            <a:extLst>
              <a:ext uri="{FF2B5EF4-FFF2-40B4-BE49-F238E27FC236}">
                <a16:creationId xmlns:a16="http://schemas.microsoft.com/office/drawing/2014/main" id="{4865A779-417B-74E4-E1E7-D604D96D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590" y="2594610"/>
            <a:ext cx="4099336" cy="229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7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88477206"/>
              </p:ext>
            </p:extLst>
          </p:nvPr>
        </p:nvGraphicFramePr>
        <p:xfrm>
          <a:off x="-2906208" y="1640925"/>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2023/24</a:t>
            </a:r>
            <a:r>
              <a:rPr lang="tr-TR" sz="2500" dirty="0">
                <a:solidFill>
                  <a:srgbClr val="0F2741"/>
                </a:solidFill>
                <a:latin typeface="Open Sans Light"/>
              </a:rPr>
              <a:t> Dönemi Kakao Öğütme Faaliyetlerinin Bölgesel Dağılımı</a:t>
            </a:r>
            <a:endParaRPr sz="2500" dirty="0">
              <a:solidFill>
                <a:srgbClr val="0F2741"/>
              </a:solidFill>
              <a:latin typeface="Open Sans Light"/>
            </a:endParaRPr>
          </a:p>
        </p:txBody>
      </p:sp>
      <p:sp>
        <p:nvSpPr>
          <p:cNvPr id="2" name="Metin kutusu 1">
            <a:extLst>
              <a:ext uri="{FF2B5EF4-FFF2-40B4-BE49-F238E27FC236}">
                <a16:creationId xmlns:a16="http://schemas.microsoft.com/office/drawing/2014/main" id="{E744EC18-8CDE-D3F3-BAB7-1F7273D616B3}"/>
              </a:ext>
            </a:extLst>
          </p:cNvPr>
          <p:cNvSpPr txBox="1"/>
          <p:nvPr/>
        </p:nvSpPr>
        <p:spPr>
          <a:xfrm>
            <a:off x="5448692" y="2551837"/>
            <a:ext cx="5656083" cy="1754326"/>
          </a:xfrm>
          <a:prstGeom prst="rect">
            <a:avLst/>
          </a:prstGeom>
          <a:noFill/>
        </p:spPr>
        <p:txBody>
          <a:bodyPr wrap="square" rtlCol="0">
            <a:spAutoFit/>
          </a:bodyPr>
          <a:lstStyle/>
          <a:p>
            <a:pPr algn="just"/>
            <a:r>
              <a:rPr lang="tr-TR" dirty="0"/>
              <a:t>Kakao üretiminin yaklaşık %71’lik kısmı Afrika’da yapılmasına rağmen kakao ürünleri için önemli bir proses olan öğütme işleminden önce fermente edilmiş ve kurutulmuş kakao çekirdeklerinin ileri prosesler için özellikle Avrupa ve Asya ve Okyanusya bölgelerine transfer edildiği görülmektedir.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530FF-DFDE-A127-9D3D-DE5674E3A81F}"/>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EAA94C49-E39E-DE44-D183-C6058299CC21}"/>
              </a:ext>
            </a:extLst>
          </p:cNvPr>
          <p:cNvSpPr>
            <a:spLocks noGrp="1"/>
          </p:cNvSpPr>
          <p:nvPr>
            <p:ph idx="1"/>
          </p:nvPr>
        </p:nvSpPr>
        <p:spPr/>
        <p:txBody>
          <a:bodyPr>
            <a:normAutofit fontScale="85000" lnSpcReduction="20000"/>
          </a:bodyPr>
          <a:lstStyle/>
          <a:p>
            <a:pPr algn="l"/>
            <a:r>
              <a:rPr lang="tr-TR" dirty="0" err="1">
                <a:solidFill>
                  <a:srgbClr val="0F2741"/>
                </a:solidFill>
                <a:latin typeface="Open Sans"/>
              </a:rPr>
              <a:t>Statista.com</a:t>
            </a:r>
            <a:endParaRPr lang="tr-TR" dirty="0">
              <a:solidFill>
                <a:srgbClr val="0F2741"/>
              </a:solidFill>
              <a:latin typeface="Open Sans"/>
            </a:endParaRPr>
          </a:p>
          <a:p>
            <a:pPr algn="l"/>
            <a:r>
              <a:rPr lang="tr-TR" dirty="0">
                <a:solidFill>
                  <a:srgbClr val="0F2741"/>
                </a:solidFill>
                <a:latin typeface="Open Sans"/>
              </a:rPr>
              <a:t>Bank of </a:t>
            </a:r>
            <a:r>
              <a:rPr lang="tr-TR" dirty="0" err="1">
                <a:solidFill>
                  <a:srgbClr val="0F2741"/>
                </a:solidFill>
                <a:latin typeface="Open Sans"/>
              </a:rPr>
              <a:t>Ghana</a:t>
            </a:r>
            <a:endParaRPr lang="tr-TR" dirty="0">
              <a:solidFill>
                <a:srgbClr val="0F2741"/>
              </a:solidFill>
              <a:latin typeface="Open Sans"/>
            </a:endParaRPr>
          </a:p>
          <a:p>
            <a:pPr algn="l"/>
            <a:r>
              <a:rPr lang="tr-TR" dirty="0" err="1">
                <a:solidFill>
                  <a:srgbClr val="0F2741"/>
                </a:solidFill>
                <a:latin typeface="Open Sans"/>
              </a:rPr>
              <a:t>BizVibe.com</a:t>
            </a:r>
            <a:endParaRPr lang="tr-TR" dirty="0">
              <a:solidFill>
                <a:srgbClr val="0F2741"/>
              </a:solidFill>
              <a:latin typeface="Open Sans"/>
            </a:endParaRPr>
          </a:p>
          <a:p>
            <a:pPr algn="l"/>
            <a:r>
              <a:rPr lang="tr-TR" dirty="0" err="1">
                <a:solidFill>
                  <a:srgbClr val="0F2741"/>
                </a:solidFill>
                <a:latin typeface="Open Sans"/>
              </a:rPr>
              <a:t>European</a:t>
            </a:r>
            <a:r>
              <a:rPr lang="tr-TR" dirty="0">
                <a:solidFill>
                  <a:srgbClr val="0F2741"/>
                </a:solidFill>
                <a:latin typeface="Open Sans"/>
              </a:rPr>
              <a:t> </a:t>
            </a:r>
            <a:r>
              <a:rPr lang="tr-TR" dirty="0" err="1">
                <a:solidFill>
                  <a:srgbClr val="0F2741"/>
                </a:solidFill>
                <a:latin typeface="Open Sans"/>
              </a:rPr>
              <a:t>Cocoa</a:t>
            </a:r>
            <a:r>
              <a:rPr lang="tr-TR" dirty="0">
                <a:solidFill>
                  <a:srgbClr val="0F2741"/>
                </a:solidFill>
                <a:latin typeface="Open Sans"/>
              </a:rPr>
              <a:t> </a:t>
            </a:r>
            <a:r>
              <a:rPr lang="tr-TR" dirty="0" err="1">
                <a:solidFill>
                  <a:srgbClr val="0F2741"/>
                </a:solidFill>
                <a:latin typeface="Open Sans"/>
              </a:rPr>
              <a:t>Association</a:t>
            </a:r>
            <a:endParaRPr lang="tr-TR" dirty="0">
              <a:solidFill>
                <a:srgbClr val="0F2741"/>
              </a:solidFill>
              <a:latin typeface="Open Sans"/>
            </a:endParaRPr>
          </a:p>
          <a:p>
            <a:pPr algn="l"/>
            <a:r>
              <a:rPr lang="tr-TR" dirty="0">
                <a:solidFill>
                  <a:srgbClr val="0F2741"/>
                </a:solidFill>
                <a:latin typeface="Open Sans"/>
              </a:rPr>
              <a:t>ICCO</a:t>
            </a:r>
          </a:p>
          <a:p>
            <a:pPr algn="l"/>
            <a:r>
              <a:rPr lang="tr-TR" dirty="0" err="1">
                <a:solidFill>
                  <a:srgbClr val="0F2741"/>
                </a:solidFill>
                <a:latin typeface="Open Sans"/>
              </a:rPr>
              <a:t>Instituto</a:t>
            </a:r>
            <a:r>
              <a:rPr lang="tr-TR" dirty="0">
                <a:solidFill>
                  <a:srgbClr val="0F2741"/>
                </a:solidFill>
                <a:latin typeface="Open Sans"/>
              </a:rPr>
              <a:t> </a:t>
            </a:r>
            <a:r>
              <a:rPr lang="tr-TR" dirty="0" err="1">
                <a:solidFill>
                  <a:srgbClr val="0F2741"/>
                </a:solidFill>
                <a:latin typeface="Open Sans"/>
              </a:rPr>
              <a:t>Nacional</a:t>
            </a:r>
            <a:r>
              <a:rPr lang="tr-TR" dirty="0">
                <a:solidFill>
                  <a:srgbClr val="0F2741"/>
                </a:solidFill>
                <a:latin typeface="Open Sans"/>
              </a:rPr>
              <a:t> de </a:t>
            </a:r>
            <a:r>
              <a:rPr lang="tr-TR" dirty="0" err="1">
                <a:solidFill>
                  <a:srgbClr val="0F2741"/>
                </a:solidFill>
                <a:latin typeface="Open Sans"/>
              </a:rPr>
              <a:t>Estadística</a:t>
            </a:r>
            <a:r>
              <a:rPr lang="tr-TR" dirty="0">
                <a:solidFill>
                  <a:srgbClr val="0F2741"/>
                </a:solidFill>
                <a:latin typeface="Open Sans"/>
              </a:rPr>
              <a:t> y </a:t>
            </a:r>
            <a:r>
              <a:rPr lang="tr-TR" dirty="0" err="1">
                <a:solidFill>
                  <a:srgbClr val="0F2741"/>
                </a:solidFill>
                <a:latin typeface="Open Sans"/>
              </a:rPr>
              <a:t>Censos</a:t>
            </a:r>
            <a:r>
              <a:rPr lang="tr-TR" dirty="0">
                <a:solidFill>
                  <a:srgbClr val="0F2741"/>
                </a:solidFill>
                <a:latin typeface="Open Sans"/>
              </a:rPr>
              <a:t> (</a:t>
            </a:r>
            <a:r>
              <a:rPr lang="tr-TR" dirty="0" err="1">
                <a:solidFill>
                  <a:srgbClr val="0F2741"/>
                </a:solidFill>
                <a:latin typeface="Open Sans"/>
              </a:rPr>
              <a:t>Ecuador</a:t>
            </a:r>
            <a:r>
              <a:rPr lang="tr-TR" dirty="0">
                <a:solidFill>
                  <a:srgbClr val="0F2741"/>
                </a:solidFill>
                <a:latin typeface="Open Sans"/>
              </a:rPr>
              <a:t>)</a:t>
            </a:r>
          </a:p>
          <a:p>
            <a:pPr algn="l"/>
            <a:r>
              <a:rPr lang="tr-TR" dirty="0">
                <a:solidFill>
                  <a:srgbClr val="0F2741"/>
                </a:solidFill>
                <a:latin typeface="Open Sans"/>
              </a:rPr>
              <a:t>International </a:t>
            </a:r>
            <a:r>
              <a:rPr lang="tr-TR" dirty="0" err="1">
                <a:solidFill>
                  <a:srgbClr val="0F2741"/>
                </a:solidFill>
                <a:latin typeface="Open Sans"/>
              </a:rPr>
              <a:t>Trade</a:t>
            </a:r>
            <a:r>
              <a:rPr lang="tr-TR" dirty="0">
                <a:solidFill>
                  <a:srgbClr val="0F2741"/>
                </a:solidFill>
                <a:latin typeface="Open Sans"/>
              </a:rPr>
              <a:t> </a:t>
            </a:r>
            <a:r>
              <a:rPr lang="tr-TR" dirty="0" err="1">
                <a:solidFill>
                  <a:srgbClr val="0F2741"/>
                </a:solidFill>
                <a:latin typeface="Open Sans"/>
              </a:rPr>
              <a:t>Centre</a:t>
            </a:r>
            <a:endParaRPr lang="tr-TR" dirty="0">
              <a:solidFill>
                <a:srgbClr val="0F2741"/>
              </a:solidFill>
              <a:latin typeface="Open Sans"/>
            </a:endParaRPr>
          </a:p>
          <a:p>
            <a:pPr algn="l"/>
            <a:r>
              <a:rPr lang="tr-TR" dirty="0" err="1">
                <a:solidFill>
                  <a:srgbClr val="0F2741"/>
                </a:solidFill>
                <a:latin typeface="Open Sans"/>
              </a:rPr>
              <a:t>Statista</a:t>
            </a:r>
            <a:r>
              <a:rPr lang="tr-TR" dirty="0">
                <a:solidFill>
                  <a:srgbClr val="0F2741"/>
                </a:solidFill>
                <a:latin typeface="Open Sans"/>
              </a:rPr>
              <a:t> Consumer Market </a:t>
            </a:r>
            <a:r>
              <a:rPr lang="tr-TR" dirty="0" err="1">
                <a:solidFill>
                  <a:srgbClr val="0F2741"/>
                </a:solidFill>
                <a:latin typeface="Open Sans"/>
              </a:rPr>
              <a:t>Insights</a:t>
            </a:r>
            <a:endParaRPr lang="tr-TR" dirty="0">
              <a:solidFill>
                <a:srgbClr val="0F2741"/>
              </a:solidFill>
              <a:latin typeface="Open Sans"/>
            </a:endParaRPr>
          </a:p>
          <a:p>
            <a:pPr algn="l"/>
            <a:r>
              <a:rPr lang="tr-TR" dirty="0">
                <a:solidFill>
                  <a:srgbClr val="0F2741"/>
                </a:solidFill>
                <a:latin typeface="Open Sans"/>
              </a:rPr>
              <a:t>UN </a:t>
            </a:r>
            <a:r>
              <a:rPr lang="tr-TR" dirty="0" err="1">
                <a:solidFill>
                  <a:srgbClr val="0F2741"/>
                </a:solidFill>
                <a:latin typeface="Open Sans"/>
              </a:rPr>
              <a:t>Comtrade</a:t>
            </a:r>
            <a:endParaRPr lang="tr-TR" dirty="0">
              <a:solidFill>
                <a:srgbClr val="0F2741"/>
              </a:solidFill>
              <a:latin typeface="Open Sans"/>
            </a:endParaRPr>
          </a:p>
          <a:p>
            <a:pPr algn="l"/>
            <a:r>
              <a:rPr lang="tr-TR" dirty="0">
                <a:solidFill>
                  <a:srgbClr val="0F2741"/>
                </a:solidFill>
                <a:latin typeface="Open Sans"/>
              </a:rPr>
              <a:t>US </a:t>
            </a:r>
            <a:r>
              <a:rPr lang="tr-TR" dirty="0" err="1">
                <a:solidFill>
                  <a:srgbClr val="0F2741"/>
                </a:solidFill>
                <a:latin typeface="Open Sans"/>
              </a:rPr>
              <a:t>Department</a:t>
            </a:r>
            <a:r>
              <a:rPr lang="tr-TR" dirty="0">
                <a:solidFill>
                  <a:srgbClr val="0F2741"/>
                </a:solidFill>
                <a:latin typeface="Open Sans"/>
              </a:rPr>
              <a:t> of </a:t>
            </a:r>
            <a:r>
              <a:rPr lang="tr-TR" dirty="0" err="1">
                <a:solidFill>
                  <a:srgbClr val="0F2741"/>
                </a:solidFill>
                <a:latin typeface="Open Sans"/>
              </a:rPr>
              <a:t>Agriculture</a:t>
            </a:r>
            <a:endParaRPr lang="tr-TR" dirty="0">
              <a:solidFill>
                <a:srgbClr val="0F2741"/>
              </a:solidFill>
              <a:latin typeface="Open Sans"/>
            </a:endParaRPr>
          </a:p>
          <a:p>
            <a:pPr algn="l"/>
            <a:r>
              <a:rPr lang="tr-TR" dirty="0">
                <a:solidFill>
                  <a:srgbClr val="0F2741"/>
                </a:solidFill>
                <a:latin typeface="Open Sans"/>
              </a:rPr>
              <a:t>World Bank</a:t>
            </a:r>
            <a:endParaRPr lang="tr-TR" dirty="0"/>
          </a:p>
        </p:txBody>
      </p:sp>
    </p:spTree>
    <p:extLst>
      <p:ext uri="{BB962C8B-B14F-4D97-AF65-F5344CB8AC3E}">
        <p14:creationId xmlns:p14="http://schemas.microsoft.com/office/powerpoint/2010/main" val="256448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p:cNvGraphicFramePr/>
          <p:nvPr>
            <p:extLst>
              <p:ext uri="{D42A27DB-BD31-4B8C-83A1-F6EECF244321}">
                <p14:modId xmlns:p14="http://schemas.microsoft.com/office/powerpoint/2010/main" val="165434098"/>
              </p:ext>
            </p:extLst>
          </p:nvPr>
        </p:nvGraphicFramePr>
        <p:xfrm>
          <a:off x="358200" y="968400"/>
          <a:ext cx="11016000" cy="414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p:cNvSpPr/>
          <p:nvPr/>
        </p:nvSpPr>
        <p:spPr>
          <a:xfrm>
            <a:off x="358200" y="-112698"/>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2008 </a:t>
            </a:r>
            <a:r>
              <a:rPr lang="tr-TR" sz="2500" dirty="0">
                <a:solidFill>
                  <a:srgbClr val="0F2741"/>
                </a:solidFill>
                <a:latin typeface="Open Sans Light"/>
              </a:rPr>
              <a:t>-</a:t>
            </a:r>
            <a:r>
              <a:rPr sz="2500" dirty="0">
                <a:solidFill>
                  <a:srgbClr val="0F2741"/>
                </a:solidFill>
                <a:latin typeface="Open Sans Light"/>
              </a:rPr>
              <a:t> 2023 </a:t>
            </a:r>
            <a:r>
              <a:rPr lang="tr-TR" sz="2500" dirty="0">
                <a:solidFill>
                  <a:srgbClr val="0F2741"/>
                </a:solidFill>
                <a:latin typeface="Open Sans Light"/>
              </a:rPr>
              <a:t>Dönemi Kakao Fiyatları</a:t>
            </a:r>
            <a:endParaRPr sz="2500" dirty="0">
              <a:solidFill>
                <a:srgbClr val="0F2741"/>
              </a:solidFill>
              <a:latin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9E799D-D275-DFF6-E05D-A99D8D2472E1}"/>
              </a:ext>
            </a:extLst>
          </p:cNvPr>
          <p:cNvSpPr>
            <a:spLocks noGrp="1"/>
          </p:cNvSpPr>
          <p:nvPr>
            <p:ph type="title"/>
          </p:nvPr>
        </p:nvSpPr>
        <p:spPr>
          <a:xfrm>
            <a:off x="710184" y="0"/>
            <a:ext cx="10515600" cy="1325563"/>
          </a:xfrm>
        </p:spPr>
        <p:txBody>
          <a:bodyPr/>
          <a:lstStyle/>
          <a:p>
            <a:r>
              <a:rPr lang="tr-TR" dirty="0"/>
              <a:t>KAKAO ALTERNATİFLERİ</a:t>
            </a:r>
          </a:p>
        </p:txBody>
      </p:sp>
      <p:sp>
        <p:nvSpPr>
          <p:cNvPr id="3" name="İçerik Yer Tutucusu 2">
            <a:extLst>
              <a:ext uri="{FF2B5EF4-FFF2-40B4-BE49-F238E27FC236}">
                <a16:creationId xmlns:a16="http://schemas.microsoft.com/office/drawing/2014/main" id="{6783A006-A80B-224D-AEF8-8870D5D4963C}"/>
              </a:ext>
            </a:extLst>
          </p:cNvPr>
          <p:cNvSpPr>
            <a:spLocks noGrp="1"/>
          </p:cNvSpPr>
          <p:nvPr>
            <p:ph idx="1"/>
          </p:nvPr>
        </p:nvSpPr>
        <p:spPr>
          <a:xfrm>
            <a:off x="710184" y="1253330"/>
            <a:ext cx="10515600" cy="5156613"/>
          </a:xfrm>
        </p:spPr>
        <p:txBody>
          <a:bodyPr>
            <a:normAutofit fontScale="70000" lnSpcReduction="20000"/>
          </a:bodyPr>
          <a:lstStyle/>
          <a:p>
            <a:pPr marL="0" indent="0" algn="just">
              <a:lnSpc>
                <a:spcPct val="120000"/>
              </a:lnSpc>
              <a:buNone/>
            </a:pPr>
            <a:r>
              <a:rPr lang="tr-TR" dirty="0"/>
              <a:t>2008 ve 2023 yılları arasındaki kakao fiyatları incelendiğinde 2017 yılından 2022 yılına kadar çok az düzeyde bir artış olduğu görülmektedir. </a:t>
            </a:r>
            <a:r>
              <a:rPr lang="tr-TR" kern="0" dirty="0">
                <a:solidFill>
                  <a:srgbClr val="111111"/>
                </a:solidFill>
                <a:latin typeface="Times New Roman" panose="02020603050405020304" pitchFamily="18" charset="0"/>
              </a:rPr>
              <a:t>D</a:t>
            </a:r>
            <a:r>
              <a:rPr lang="tr-TR" sz="2800" kern="0" dirty="0">
                <a:solidFill>
                  <a:srgbClr val="111111"/>
                </a:solidFill>
                <a:effectLst/>
                <a:latin typeface="Times New Roman" panose="02020603050405020304" pitchFamily="18" charset="0"/>
                <a:ea typeface="Times New Roman" panose="02020603050405020304" pitchFamily="18" charset="0"/>
              </a:rPr>
              <a:t>ünya kakao üretiminin %60'ından fazlasını karşılayan iki ülke olan Fildişi Sahili ve Gana'da sonbahardaki ana hasatlardan önce aşırı yağışlar birçok kakao meyvesinin çürümesine ve ağaçların mantar hastalıklarıyla enfekte olmasına neden olmuştur. Ayrıca CSSD virüsü de kakao ağaçlarına zarar vererek meyve veriminin düşmesine neden olmuştur. Kakao üretim sürecindeki maliyetlerin de artması tüm bu belirtilen faktörlerle birlikte özellikle 2023 yılında kakao fiyatlarında çok önemli bir artışa neden olmuştur. Birçok gıda ürününün formülasyonunda yer alan kakao fiyatının artışı gıda endüstrisi açısından oldukça önemli bir problemdir. Bu amaçla farklı firmaların kakao alternatifleri geliştirmeye yönelik çalışmalar yapmaya başlamıştır. Bu bağlamda </a:t>
            </a:r>
            <a:r>
              <a:rPr lang="tr-TR" sz="2800" kern="0" dirty="0" err="1">
                <a:solidFill>
                  <a:srgbClr val="111111"/>
                </a:solidFill>
                <a:effectLst/>
                <a:latin typeface="Times New Roman" panose="02020603050405020304" pitchFamily="18" charset="0"/>
                <a:ea typeface="Times New Roman" panose="02020603050405020304" pitchFamily="18" charset="0"/>
              </a:rPr>
              <a:t>kakaosuz</a:t>
            </a:r>
            <a:r>
              <a:rPr lang="tr-TR" sz="2800" kern="0" dirty="0">
                <a:solidFill>
                  <a:srgbClr val="111111"/>
                </a:solidFill>
                <a:effectLst/>
                <a:latin typeface="Times New Roman" panose="02020603050405020304" pitchFamily="18" charset="0"/>
                <a:ea typeface="Times New Roman" panose="02020603050405020304" pitchFamily="18" charset="0"/>
              </a:rPr>
              <a:t> çikolata ürünleri üreten girişimler piyasada yer almaya başlamış olup bu konuda farklı çözümler geliştirilmeye çalışılmaktadır. </a:t>
            </a:r>
          </a:p>
          <a:p>
            <a:pPr marL="0" indent="0" algn="just">
              <a:lnSpc>
                <a:spcPct val="120000"/>
              </a:lnSpc>
              <a:buNone/>
            </a:pPr>
            <a:r>
              <a:rPr lang="tr-TR" kern="0" dirty="0">
                <a:solidFill>
                  <a:srgbClr val="111111"/>
                </a:solidFill>
                <a:latin typeface="Times New Roman" panose="02020603050405020304" pitchFamily="18" charset="0"/>
              </a:rPr>
              <a:t>Önümüzdeki yıllarda besinsel, fonksiyonel ve aromatik özellikler açısından kakaoyu ikame edebilecek yeni hammaddelerin geliştirilmesine yönelik çalışmalar, gıda bilim ve sanayisi açısından en önemli konulardan birisi olacağı düşünülmektedir.</a:t>
            </a:r>
            <a:endParaRPr lang="tr-TR" dirty="0"/>
          </a:p>
          <a:p>
            <a:pPr marL="0" indent="0">
              <a:buNone/>
            </a:pPr>
            <a:endParaRPr lang="tr-TR" dirty="0"/>
          </a:p>
        </p:txBody>
      </p:sp>
    </p:spTree>
    <p:extLst>
      <p:ext uri="{BB962C8B-B14F-4D97-AF65-F5344CB8AC3E}">
        <p14:creationId xmlns:p14="http://schemas.microsoft.com/office/powerpoint/2010/main" val="11161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4B209B-6A41-CD83-845D-44EDBEAB7BB6}"/>
              </a:ext>
            </a:extLst>
          </p:cNvPr>
          <p:cNvSpPr>
            <a:spLocks noGrp="1"/>
          </p:cNvSpPr>
          <p:nvPr>
            <p:ph type="title"/>
          </p:nvPr>
        </p:nvSpPr>
        <p:spPr>
          <a:xfrm>
            <a:off x="838199" y="18582"/>
            <a:ext cx="10515600" cy="1325563"/>
          </a:xfrm>
        </p:spPr>
        <p:txBody>
          <a:bodyPr/>
          <a:lstStyle/>
          <a:p>
            <a:r>
              <a:rPr lang="tr-TR" dirty="0"/>
              <a:t>KAKAO ALTERNATİFLERİ</a:t>
            </a:r>
          </a:p>
        </p:txBody>
      </p:sp>
      <p:pic>
        <p:nvPicPr>
          <p:cNvPr id="4" name="İçerik Yer Tutucusu 3">
            <a:extLst>
              <a:ext uri="{FF2B5EF4-FFF2-40B4-BE49-F238E27FC236}">
                <a16:creationId xmlns:a16="http://schemas.microsoft.com/office/drawing/2014/main" id="{0F934F8A-C2F0-BF9C-1911-87EF93D0C910}"/>
              </a:ext>
            </a:extLst>
          </p:cNvPr>
          <p:cNvPicPr>
            <a:picLocks noGrp="1" noChangeAspect="1"/>
          </p:cNvPicPr>
          <p:nvPr>
            <p:ph idx="1"/>
          </p:nvPr>
        </p:nvPicPr>
        <p:blipFill>
          <a:blip r:embed="rId2"/>
          <a:stretch>
            <a:fillRect/>
          </a:stretch>
        </p:blipFill>
        <p:spPr>
          <a:xfrm>
            <a:off x="287867" y="1560449"/>
            <a:ext cx="2600281" cy="4351338"/>
          </a:xfrm>
          <a:prstGeom prst="rect">
            <a:avLst/>
          </a:prstGeom>
        </p:spPr>
      </p:pic>
      <p:pic>
        <p:nvPicPr>
          <p:cNvPr id="5" name="Resim 4">
            <a:extLst>
              <a:ext uri="{FF2B5EF4-FFF2-40B4-BE49-F238E27FC236}">
                <a16:creationId xmlns:a16="http://schemas.microsoft.com/office/drawing/2014/main" id="{AA512993-6C17-BB7F-1F91-164134505B38}"/>
              </a:ext>
            </a:extLst>
          </p:cNvPr>
          <p:cNvPicPr>
            <a:picLocks noChangeAspect="1"/>
          </p:cNvPicPr>
          <p:nvPr/>
        </p:nvPicPr>
        <p:blipFill>
          <a:blip r:embed="rId3"/>
          <a:stretch>
            <a:fillRect/>
          </a:stretch>
        </p:blipFill>
        <p:spPr>
          <a:xfrm>
            <a:off x="3383773" y="1503046"/>
            <a:ext cx="5424453" cy="4596383"/>
          </a:xfrm>
          <a:prstGeom prst="rect">
            <a:avLst/>
          </a:prstGeom>
        </p:spPr>
      </p:pic>
      <p:sp>
        <p:nvSpPr>
          <p:cNvPr id="6" name="Metin kutusu 5">
            <a:extLst>
              <a:ext uri="{FF2B5EF4-FFF2-40B4-BE49-F238E27FC236}">
                <a16:creationId xmlns:a16="http://schemas.microsoft.com/office/drawing/2014/main" id="{63F01D99-7860-8A85-A7B3-26D73397EAC2}"/>
              </a:ext>
            </a:extLst>
          </p:cNvPr>
          <p:cNvSpPr txBox="1"/>
          <p:nvPr/>
        </p:nvSpPr>
        <p:spPr>
          <a:xfrm>
            <a:off x="3474720" y="6031210"/>
            <a:ext cx="4809744" cy="923330"/>
          </a:xfrm>
          <a:prstGeom prst="rect">
            <a:avLst/>
          </a:prstGeom>
          <a:noFill/>
        </p:spPr>
        <p:txBody>
          <a:bodyPr wrap="square" rtlCol="0">
            <a:spAutoFit/>
          </a:bodyPr>
          <a:lstStyle/>
          <a:p>
            <a:r>
              <a:rPr lang="tr-TR" dirty="0"/>
              <a:t>https://explore.azelis.com/en_US/ca_fh/maintain-chocolate-production-with-cocoa-powder-extenders</a:t>
            </a:r>
          </a:p>
        </p:txBody>
      </p:sp>
      <p:pic>
        <p:nvPicPr>
          <p:cNvPr id="7" name="Resim 6">
            <a:extLst>
              <a:ext uri="{FF2B5EF4-FFF2-40B4-BE49-F238E27FC236}">
                <a16:creationId xmlns:a16="http://schemas.microsoft.com/office/drawing/2014/main" id="{2D5B0A8E-C8A3-47FE-CCB1-8E6E462D900B}"/>
              </a:ext>
            </a:extLst>
          </p:cNvPr>
          <p:cNvPicPr>
            <a:picLocks noChangeAspect="1"/>
          </p:cNvPicPr>
          <p:nvPr/>
        </p:nvPicPr>
        <p:blipFill>
          <a:blip r:embed="rId4"/>
          <a:stretch>
            <a:fillRect/>
          </a:stretch>
        </p:blipFill>
        <p:spPr>
          <a:xfrm>
            <a:off x="8394192" y="1503046"/>
            <a:ext cx="3697224" cy="3788175"/>
          </a:xfrm>
          <a:prstGeom prst="rect">
            <a:avLst/>
          </a:prstGeom>
        </p:spPr>
      </p:pic>
      <p:sp>
        <p:nvSpPr>
          <p:cNvPr id="9" name="Metin kutusu 8">
            <a:extLst>
              <a:ext uri="{FF2B5EF4-FFF2-40B4-BE49-F238E27FC236}">
                <a16:creationId xmlns:a16="http://schemas.microsoft.com/office/drawing/2014/main" id="{7F295AEF-FCC8-DA4B-ED0A-FCCCD728BAB6}"/>
              </a:ext>
            </a:extLst>
          </p:cNvPr>
          <p:cNvSpPr txBox="1"/>
          <p:nvPr/>
        </p:nvSpPr>
        <p:spPr>
          <a:xfrm>
            <a:off x="8394192" y="5450122"/>
            <a:ext cx="3825374" cy="923330"/>
          </a:xfrm>
          <a:prstGeom prst="rect">
            <a:avLst/>
          </a:prstGeom>
          <a:noFill/>
        </p:spPr>
        <p:txBody>
          <a:bodyPr wrap="square">
            <a:spAutoFit/>
          </a:bodyPr>
          <a:lstStyle/>
          <a:p>
            <a:r>
              <a:rPr lang="tr-TR" dirty="0"/>
              <a:t>https://www.foodnavigator.com/Article/2024/05/22/cocoa-innovation-for-chocolate-alternatives</a:t>
            </a:r>
          </a:p>
        </p:txBody>
      </p:sp>
    </p:spTree>
    <p:extLst>
      <p:ext uri="{BB962C8B-B14F-4D97-AF65-F5344CB8AC3E}">
        <p14:creationId xmlns:p14="http://schemas.microsoft.com/office/powerpoint/2010/main" val="42093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E2D51F-2879-D336-EA55-228B919BE209}"/>
              </a:ext>
            </a:extLst>
          </p:cNvPr>
          <p:cNvSpPr>
            <a:spLocks noGrp="1"/>
          </p:cNvSpPr>
          <p:nvPr>
            <p:ph type="title"/>
          </p:nvPr>
        </p:nvSpPr>
        <p:spPr/>
        <p:txBody>
          <a:bodyPr/>
          <a:lstStyle/>
          <a:p>
            <a:r>
              <a:rPr lang="tr-TR" dirty="0"/>
              <a:t>KAKAO ALTERNATİFLERİ</a:t>
            </a:r>
          </a:p>
        </p:txBody>
      </p:sp>
      <p:pic>
        <p:nvPicPr>
          <p:cNvPr id="4" name="İçerik Yer Tutucusu 3">
            <a:extLst>
              <a:ext uri="{FF2B5EF4-FFF2-40B4-BE49-F238E27FC236}">
                <a16:creationId xmlns:a16="http://schemas.microsoft.com/office/drawing/2014/main" id="{1E27F0A6-C0F1-7505-62FE-77D0C7E58387}"/>
              </a:ext>
            </a:extLst>
          </p:cNvPr>
          <p:cNvPicPr>
            <a:picLocks noGrp="1" noChangeAspect="1"/>
          </p:cNvPicPr>
          <p:nvPr>
            <p:ph idx="1"/>
          </p:nvPr>
        </p:nvPicPr>
        <p:blipFill>
          <a:blip r:embed="rId2"/>
          <a:stretch>
            <a:fillRect/>
          </a:stretch>
        </p:blipFill>
        <p:spPr>
          <a:xfrm>
            <a:off x="146304" y="1459865"/>
            <a:ext cx="6322240" cy="3763119"/>
          </a:xfrm>
          <a:prstGeom prst="rect">
            <a:avLst/>
          </a:prstGeom>
        </p:spPr>
      </p:pic>
      <p:sp>
        <p:nvSpPr>
          <p:cNvPr id="6" name="Metin kutusu 5">
            <a:extLst>
              <a:ext uri="{FF2B5EF4-FFF2-40B4-BE49-F238E27FC236}">
                <a16:creationId xmlns:a16="http://schemas.microsoft.com/office/drawing/2014/main" id="{69690973-7FB6-7114-C7A6-883A891DDF44}"/>
              </a:ext>
            </a:extLst>
          </p:cNvPr>
          <p:cNvSpPr txBox="1"/>
          <p:nvPr/>
        </p:nvSpPr>
        <p:spPr>
          <a:xfrm>
            <a:off x="1117854" y="5329166"/>
            <a:ext cx="6094476" cy="369332"/>
          </a:xfrm>
          <a:prstGeom prst="rect">
            <a:avLst/>
          </a:prstGeom>
          <a:noFill/>
        </p:spPr>
        <p:txBody>
          <a:bodyPr wrap="square">
            <a:spAutoFit/>
          </a:bodyPr>
          <a:lstStyle/>
          <a:p>
            <a:r>
              <a:rPr lang="tr-TR" dirty="0"/>
              <a:t>https://choviva.com/en/details</a:t>
            </a:r>
          </a:p>
        </p:txBody>
      </p:sp>
      <p:pic>
        <p:nvPicPr>
          <p:cNvPr id="7" name="Resim 6">
            <a:extLst>
              <a:ext uri="{FF2B5EF4-FFF2-40B4-BE49-F238E27FC236}">
                <a16:creationId xmlns:a16="http://schemas.microsoft.com/office/drawing/2014/main" id="{B6E0CBFD-AFC5-8988-53B7-6181059E8B99}"/>
              </a:ext>
            </a:extLst>
          </p:cNvPr>
          <p:cNvPicPr>
            <a:picLocks noChangeAspect="1"/>
          </p:cNvPicPr>
          <p:nvPr/>
        </p:nvPicPr>
        <p:blipFill>
          <a:blip r:embed="rId3"/>
          <a:stretch>
            <a:fillRect/>
          </a:stretch>
        </p:blipFill>
        <p:spPr>
          <a:xfrm>
            <a:off x="7099394" y="711391"/>
            <a:ext cx="4946302" cy="5435217"/>
          </a:xfrm>
          <a:prstGeom prst="rect">
            <a:avLst/>
          </a:prstGeom>
        </p:spPr>
      </p:pic>
      <p:sp>
        <p:nvSpPr>
          <p:cNvPr id="9" name="Metin kutusu 8">
            <a:extLst>
              <a:ext uri="{FF2B5EF4-FFF2-40B4-BE49-F238E27FC236}">
                <a16:creationId xmlns:a16="http://schemas.microsoft.com/office/drawing/2014/main" id="{A248B873-D575-192B-45CF-8640579DA449}"/>
              </a:ext>
            </a:extLst>
          </p:cNvPr>
          <p:cNvSpPr txBox="1"/>
          <p:nvPr/>
        </p:nvSpPr>
        <p:spPr>
          <a:xfrm>
            <a:off x="5951220" y="6211669"/>
            <a:ext cx="6094476" cy="646331"/>
          </a:xfrm>
          <a:prstGeom prst="rect">
            <a:avLst/>
          </a:prstGeom>
          <a:noFill/>
        </p:spPr>
        <p:txBody>
          <a:bodyPr wrap="square">
            <a:spAutoFit/>
          </a:bodyPr>
          <a:lstStyle/>
          <a:p>
            <a:r>
              <a:rPr lang="tr-TR" dirty="0"/>
              <a:t>https://www.foodnavigator.com/Article/2024/03/25/nukoko-cocoa-free-chocolate-made-from-faba-beans</a:t>
            </a:r>
          </a:p>
        </p:txBody>
      </p:sp>
    </p:spTree>
    <p:extLst>
      <p:ext uri="{BB962C8B-B14F-4D97-AF65-F5344CB8AC3E}">
        <p14:creationId xmlns:p14="http://schemas.microsoft.com/office/powerpoint/2010/main" val="365388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13482F-6445-0B5F-22CC-15BEE083F1AA}"/>
              </a:ext>
            </a:extLst>
          </p:cNvPr>
          <p:cNvSpPr>
            <a:spLocks noGrp="1"/>
          </p:cNvSpPr>
          <p:nvPr>
            <p:ph type="title"/>
          </p:nvPr>
        </p:nvSpPr>
        <p:spPr/>
        <p:txBody>
          <a:bodyPr/>
          <a:lstStyle/>
          <a:p>
            <a:r>
              <a:rPr lang="tr-TR" dirty="0"/>
              <a:t>KAKAO ALTERNATİFLERİ</a:t>
            </a:r>
          </a:p>
        </p:txBody>
      </p:sp>
      <p:pic>
        <p:nvPicPr>
          <p:cNvPr id="4" name="İçerik Yer Tutucusu 3">
            <a:extLst>
              <a:ext uri="{FF2B5EF4-FFF2-40B4-BE49-F238E27FC236}">
                <a16:creationId xmlns:a16="http://schemas.microsoft.com/office/drawing/2014/main" id="{73ADBD72-9FB7-0916-E9A3-06692806EEDF}"/>
              </a:ext>
            </a:extLst>
          </p:cNvPr>
          <p:cNvPicPr>
            <a:picLocks noGrp="1" noChangeAspect="1"/>
          </p:cNvPicPr>
          <p:nvPr>
            <p:ph idx="1"/>
          </p:nvPr>
        </p:nvPicPr>
        <p:blipFill>
          <a:blip r:embed="rId2"/>
          <a:stretch>
            <a:fillRect/>
          </a:stretch>
        </p:blipFill>
        <p:spPr>
          <a:xfrm>
            <a:off x="599773" y="1825624"/>
            <a:ext cx="10110478" cy="4767199"/>
          </a:xfrm>
          <a:prstGeom prst="rect">
            <a:avLst/>
          </a:prstGeom>
        </p:spPr>
      </p:pic>
    </p:spTree>
    <p:extLst>
      <p:ext uri="{BB962C8B-B14F-4D97-AF65-F5344CB8AC3E}">
        <p14:creationId xmlns:p14="http://schemas.microsoft.com/office/powerpoint/2010/main" val="26220298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1789</Words>
  <Application>Microsoft Macintosh PowerPoint</Application>
  <PresentationFormat>Geniş ekran</PresentationFormat>
  <Paragraphs>180</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40</vt:i4>
      </vt:variant>
    </vt:vector>
  </HeadingPairs>
  <TitlesOfParts>
    <vt:vector size="49" baseType="lpstr">
      <vt:lpstr>-apple-system</vt:lpstr>
      <vt:lpstr>Aptos</vt:lpstr>
      <vt:lpstr>Aptos Display</vt:lpstr>
      <vt:lpstr>Arial</vt:lpstr>
      <vt:lpstr>Open Sans</vt:lpstr>
      <vt:lpstr>Open Sans Light</vt:lpstr>
      <vt:lpstr>Times New Roman</vt:lpstr>
      <vt:lpstr>var(--artdeco-reset-typography-font-family-sans)</vt:lpstr>
      <vt:lpstr>Office Teması</vt:lpstr>
      <vt:lpstr>Kakao Endüstrisi-Genel Bakış </vt:lpstr>
      <vt:lpstr>PowerPoint Sunusu</vt:lpstr>
      <vt:lpstr>PowerPoint Sunusu</vt:lpstr>
      <vt:lpstr>PowerPoint Sunusu</vt:lpstr>
      <vt:lpstr>PowerPoint Sunusu</vt:lpstr>
      <vt:lpstr>KAKAO ALTERNATİFLERİ</vt:lpstr>
      <vt:lpstr>KAKAO ALTERNATİFLERİ</vt:lpstr>
      <vt:lpstr>KAKAO ALTERNATİFLERİ</vt:lpstr>
      <vt:lpstr>KAKAO ALTERNATİFLERİ</vt:lpstr>
      <vt:lpstr>KAKAO ALTERNATİFLERİ</vt:lpstr>
      <vt:lpstr>KAKAO ALTERNATİFLERİ</vt:lpstr>
      <vt:lpstr>KAKAO ALTERNATİFLERİ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KAKAO İŞLEME</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Kakao Endüstrisi-Genel Bakış </dc:title>
  <dc:creator>Nevzat.Konar</dc:creator>
  <cp:lastModifiedBy>Nevzat.Konar</cp:lastModifiedBy>
  <cp:revision>9</cp:revision>
  <dcterms:created xsi:type="dcterms:W3CDTF">2024-10-16T14:53:31Z</dcterms:created>
  <dcterms:modified xsi:type="dcterms:W3CDTF">2024-11-04T17:49:07Z</dcterms:modified>
</cp:coreProperties>
</file>